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60" r:id="rId5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CCFF"/>
    <a:srgbClr val="33CCCC"/>
    <a:srgbClr val="FBFFDD"/>
    <a:srgbClr val="FFFFCC"/>
    <a:srgbClr val="FFFFFF"/>
    <a:srgbClr val="D9F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5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8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2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86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73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21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59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7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06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2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EB21D4-02C7-4E41-BE5C-333F316022B2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084636-818D-42C2-B430-9C12D157B3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7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9030C-F16F-0307-6612-DF834C87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9" y="940527"/>
            <a:ext cx="6520341" cy="824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8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B5A7230-AEA7-DC3A-B003-1EBAA664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8" y="366364"/>
            <a:ext cx="6485504" cy="91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879376-71A2-1F32-2D3E-CC9B40CD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7" y="354087"/>
            <a:ext cx="6502863" cy="9197825"/>
          </a:xfrm>
          <a:prstGeom prst="rect">
            <a:avLst/>
          </a:prstGeom>
        </p:spPr>
      </p:pic>
      <p:pic>
        <p:nvPicPr>
          <p:cNvPr id="4" name="図 3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0AFC9FBB-167E-C46E-28EE-EB152FDB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785758"/>
            <a:ext cx="6126480" cy="4334484"/>
          </a:xfrm>
          <a:prstGeom prst="rect">
            <a:avLst/>
          </a:prstGeom>
          <a:ln>
            <a:noFill/>
          </a:ln>
        </p:spPr>
      </p:pic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728E001F-3A03-E0A6-235A-1EE81530FFA5}"/>
              </a:ext>
            </a:extLst>
          </p:cNvPr>
          <p:cNvSpPr/>
          <p:nvPr/>
        </p:nvSpPr>
        <p:spPr>
          <a:xfrm>
            <a:off x="4036705" y="2644538"/>
            <a:ext cx="2384613" cy="1837424"/>
          </a:xfrm>
          <a:prstGeom prst="wedgeRoundRectCallout">
            <a:avLst>
              <a:gd name="adj1" fmla="val -125457"/>
              <a:gd name="adj2" fmla="val 42140"/>
              <a:gd name="adj3" fmla="val 16667"/>
            </a:avLst>
          </a:prstGeom>
          <a:solidFill>
            <a:srgbClr val="D9F2D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2B13711-FDA7-C406-59CA-51F9704DFFE5}"/>
              </a:ext>
            </a:extLst>
          </p:cNvPr>
          <p:cNvSpPr/>
          <p:nvPr/>
        </p:nvSpPr>
        <p:spPr>
          <a:xfrm>
            <a:off x="4353261" y="5656052"/>
            <a:ext cx="2275840" cy="1568886"/>
          </a:xfrm>
          <a:prstGeom prst="wedgeRoundRectCallout">
            <a:avLst>
              <a:gd name="adj1" fmla="val -100807"/>
              <a:gd name="adj2" fmla="val -43720"/>
              <a:gd name="adj3" fmla="val 1666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9DF0A5E5-710F-4FE3-7A16-C397190FEBB0}"/>
              </a:ext>
            </a:extLst>
          </p:cNvPr>
          <p:cNvSpPr/>
          <p:nvPr/>
        </p:nvSpPr>
        <p:spPr>
          <a:xfrm>
            <a:off x="2871097" y="7273321"/>
            <a:ext cx="2275840" cy="1691386"/>
          </a:xfrm>
          <a:prstGeom prst="wedgeRoundRectCallout">
            <a:avLst>
              <a:gd name="adj1" fmla="val -73457"/>
              <a:gd name="adj2" fmla="val -85474"/>
              <a:gd name="adj3" fmla="val 1666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C02011CE-36D7-843A-764D-2BA5E74AF00D}"/>
              </a:ext>
            </a:extLst>
          </p:cNvPr>
          <p:cNvSpPr/>
          <p:nvPr/>
        </p:nvSpPr>
        <p:spPr>
          <a:xfrm>
            <a:off x="413572" y="7307930"/>
            <a:ext cx="2275840" cy="1656776"/>
          </a:xfrm>
          <a:prstGeom prst="wedgeRoundRectCallout">
            <a:avLst>
              <a:gd name="adj1" fmla="val 4325"/>
              <a:gd name="adj2" fmla="val -129559"/>
              <a:gd name="adj3" fmla="val 1666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54D3455F-10C6-D53A-EA08-ED1F652A5E18}"/>
              </a:ext>
            </a:extLst>
          </p:cNvPr>
          <p:cNvSpPr/>
          <p:nvPr/>
        </p:nvSpPr>
        <p:spPr>
          <a:xfrm>
            <a:off x="347829" y="2015582"/>
            <a:ext cx="2384613" cy="1837424"/>
          </a:xfrm>
          <a:prstGeom prst="wedgeRoundRectCallout">
            <a:avLst>
              <a:gd name="adj1" fmla="val 12113"/>
              <a:gd name="adj2" fmla="val 152625"/>
              <a:gd name="adj3" fmla="val 16667"/>
            </a:avLst>
          </a:prstGeom>
          <a:solidFill>
            <a:srgbClr val="D9F2D0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2E5DB9-A5BA-CBCF-14A8-6CA3F6BA0336}"/>
              </a:ext>
            </a:extLst>
          </p:cNvPr>
          <p:cNvSpPr txBox="1"/>
          <p:nvPr/>
        </p:nvSpPr>
        <p:spPr>
          <a:xfrm>
            <a:off x="2963097" y="8698077"/>
            <a:ext cx="200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100"/>
              <a:t>②出丸跡の水辺に映る桜</a:t>
            </a:r>
          </a:p>
        </p:txBody>
      </p:sp>
      <p:pic>
        <p:nvPicPr>
          <p:cNvPr id="7" name="図 6" descr="草, 屋外, フィールド, グリー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0A72885-2B66-CAD5-052C-1784635C1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42" y="2817089"/>
            <a:ext cx="2325801" cy="16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ED4164-3FA7-2289-FBD9-A86B08EFF05F}"/>
              </a:ext>
            </a:extLst>
          </p:cNvPr>
          <p:cNvSpPr txBox="1"/>
          <p:nvPr/>
        </p:nvSpPr>
        <p:spPr>
          <a:xfrm>
            <a:off x="4036705" y="2691603"/>
            <a:ext cx="2407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100"/>
              <a:t>④</a:t>
            </a:r>
            <a:r>
              <a:rPr lang="ja-JP" altLang="en-US" sz="1100"/>
              <a:t>歴</a:t>
            </a:r>
            <a:r>
              <a:rPr lang="ja-JP" altLang="ja-JP" sz="1100"/>
              <a:t>史を感じる空堀と桜</a:t>
            </a:r>
            <a:r>
              <a:rPr lang="ja-JP" altLang="en-US" sz="1100"/>
              <a:t>のコラボ</a:t>
            </a:r>
            <a:endParaRPr lang="ja-JP" altLang="ja-JP" sz="11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1B6206D-E110-DA2C-AD12-7435E85A7BF2}"/>
              </a:ext>
            </a:extLst>
          </p:cNvPr>
          <p:cNvSpPr txBox="1"/>
          <p:nvPr/>
        </p:nvSpPr>
        <p:spPr>
          <a:xfrm>
            <a:off x="4490122" y="7011711"/>
            <a:ext cx="200211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100">
                <a:ea typeface="游ゴシック"/>
              </a:rPr>
              <a:t>⑤三の門跡付近の桜</a:t>
            </a:r>
            <a:endParaRPr lang="ja-JP" altLang="ja-JP" sz="1100">
              <a:ea typeface="游ゴシック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6D78EC5-91C2-D3DE-C705-238DAB1EBDC4}"/>
              </a:ext>
            </a:extLst>
          </p:cNvPr>
          <p:cNvSpPr txBox="1"/>
          <p:nvPr/>
        </p:nvSpPr>
        <p:spPr>
          <a:xfrm>
            <a:off x="472851" y="8698077"/>
            <a:ext cx="2275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/>
              <a:t>①夫婦モッコク（樹齢約</a:t>
            </a:r>
            <a:r>
              <a:rPr lang="en-US" altLang="ja-JP" sz="1100"/>
              <a:t>400</a:t>
            </a:r>
            <a:r>
              <a:rPr lang="ja-JP" altLang="en-US" sz="1100"/>
              <a:t>年）</a:t>
            </a:r>
            <a:endParaRPr lang="ja-JP" altLang="ja-JP" sz="11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FF1B49-BB1F-B93D-FC5D-340B500B6995}"/>
              </a:ext>
            </a:extLst>
          </p:cNvPr>
          <p:cNvSpPr txBox="1"/>
          <p:nvPr/>
        </p:nvSpPr>
        <p:spPr>
          <a:xfrm>
            <a:off x="422329" y="2062728"/>
            <a:ext cx="1607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/>
              <a:t>③本丸跡の桜</a:t>
            </a:r>
            <a:endParaRPr lang="ja-JP" altLang="ja-JP" sz="1100"/>
          </a:p>
        </p:txBody>
      </p:sp>
      <p:pic>
        <p:nvPicPr>
          <p:cNvPr id="1026" name="Picture 2" descr="水の中にある池&#10;&#10;AI 生成コンテンツは誤りを含む可能性があります。">
            <a:extLst>
              <a:ext uri="{FF2B5EF4-FFF2-40B4-BE49-F238E27FC236}">
                <a16:creationId xmlns:a16="http://schemas.microsoft.com/office/drawing/2014/main" id="{32CBD7D2-9E4C-7457-E532-1239EBFA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57" y="7363100"/>
            <a:ext cx="2002119" cy="1415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8E66E0-7B69-FB18-6B18-F5222AB4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02594" y="5691505"/>
            <a:ext cx="2129362" cy="14192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草の上にある木&#10;&#10;AI 生成コンテンツは誤りを含む可能性があります。">
            <a:extLst>
              <a:ext uri="{FF2B5EF4-FFF2-40B4-BE49-F238E27FC236}">
                <a16:creationId xmlns:a16="http://schemas.microsoft.com/office/drawing/2014/main" id="{3A193233-BF44-D57D-7D35-6A1701D3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8" y="7324046"/>
            <a:ext cx="1946876" cy="1490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 descr="草の上にある木&#10;&#10;AI 生成コンテンツは誤りを含む可能性があります。">
            <a:extLst>
              <a:ext uri="{FF2B5EF4-FFF2-40B4-BE49-F238E27FC236}">
                <a16:creationId xmlns:a16="http://schemas.microsoft.com/office/drawing/2014/main" id="{38D1FFE0-1BB9-7D88-09C5-F2809F22A0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3" y="2239354"/>
            <a:ext cx="2402570" cy="16017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96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5FDEB0D-C491-2850-C7CB-7791DB88E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6" y="504310"/>
            <a:ext cx="6290448" cy="88973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3745A4-5E23-8910-95C1-F4C351D15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4" y="1209703"/>
            <a:ext cx="1162594" cy="11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38</Words>
  <Application>Microsoft Office PowerPoint</Application>
  <PresentationFormat>A4 210 x 297 mm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SakuraCity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織田　泰暢</dc:creator>
  <cp:lastModifiedBy>辻口　美佐枝</cp:lastModifiedBy>
  <cp:revision>3</cp:revision>
  <cp:lastPrinted>2026-02-20T04:38:12Z</cp:lastPrinted>
  <dcterms:created xsi:type="dcterms:W3CDTF">2026-02-18T02:14:12Z</dcterms:created>
  <dcterms:modified xsi:type="dcterms:W3CDTF">2026-03-18T05:47:20Z</dcterms:modified>
</cp:coreProperties>
</file>