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044"/>
    <a:srgbClr val="F27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-6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85466" cy="501419"/>
          </a:xfrm>
          <a:prstGeom prst="rect">
            <a:avLst/>
          </a:prstGeom>
        </p:spPr>
        <p:txBody>
          <a:bodyPr vert="horz" lIns="93092" tIns="46544" rIns="93092" bIns="465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4" y="3"/>
            <a:ext cx="2985465" cy="501419"/>
          </a:xfrm>
          <a:prstGeom prst="rect">
            <a:avLst/>
          </a:prstGeom>
        </p:spPr>
        <p:txBody>
          <a:bodyPr vert="horz" lIns="93092" tIns="46544" rIns="93092" bIns="46544" rtlCol="0"/>
          <a:lstStyle>
            <a:lvl1pPr algn="r">
              <a:defRPr sz="1200"/>
            </a:lvl1pPr>
          </a:lstStyle>
          <a:p>
            <a:fld id="{45FBD693-60EE-49F0-907D-79CFB8FD493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2" tIns="46544" rIns="93092" bIns="465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2" y="4759441"/>
            <a:ext cx="5511505" cy="4509538"/>
          </a:xfrm>
          <a:prstGeom prst="rect">
            <a:avLst/>
          </a:prstGeom>
        </p:spPr>
        <p:txBody>
          <a:bodyPr vert="horz" lIns="93092" tIns="46544" rIns="93092" bIns="465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517269"/>
            <a:ext cx="2985466" cy="501418"/>
          </a:xfrm>
          <a:prstGeom prst="rect">
            <a:avLst/>
          </a:prstGeom>
        </p:spPr>
        <p:txBody>
          <a:bodyPr vert="horz" lIns="93092" tIns="46544" rIns="93092" bIns="465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4" y="9517269"/>
            <a:ext cx="2985465" cy="501418"/>
          </a:xfrm>
          <a:prstGeom prst="rect">
            <a:avLst/>
          </a:prstGeom>
        </p:spPr>
        <p:txBody>
          <a:bodyPr vert="horz" lIns="93092" tIns="46544" rIns="93092" bIns="46544" rtlCol="0" anchor="b"/>
          <a:lstStyle>
            <a:lvl1pPr algn="r">
              <a:defRPr sz="1200"/>
            </a:lvl1pPr>
          </a:lstStyle>
          <a:p>
            <a:fld id="{FAE13954-0476-4804-8BBA-73E20E1B9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6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53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0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53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74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90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58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13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98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85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8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2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7411-1FFF-485E-AF1C-1AAF89C4AFA4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1F05-7B55-4B17-8E10-76723D61A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60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39782"/>
              </p:ext>
            </p:extLst>
          </p:nvPr>
        </p:nvGraphicFramePr>
        <p:xfrm>
          <a:off x="476672" y="3080791"/>
          <a:ext cx="5834156" cy="1762454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171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604">
                  <a:extLst>
                    <a:ext uri="{9D8B030D-6E8A-4147-A177-3AD203B41FA5}">
                      <a16:colId xmlns:a16="http://schemas.microsoft.com/office/drawing/2014/main" val="3773162438"/>
                    </a:ext>
                  </a:extLst>
                </a:gridCol>
              </a:tblGrid>
              <a:tr h="30631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日程</a:t>
                      </a:r>
                      <a:endParaRPr lang="ja-JP" sz="9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時間</a:t>
                      </a:r>
                      <a:endParaRPr lang="ja-JP" sz="9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場所</a:t>
                      </a:r>
                      <a:endParaRPr kumimoji="1" lang="ja-JP" altLang="en-US" dirty="0"/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日（木）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時～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ミレニアムセンター佐倉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日（水）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時～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分</a:t>
                      </a:r>
                      <a:endParaRPr lang="ja-JP" altLang="ja-JP" sz="12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臼井公民館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95951354"/>
                  </a:ext>
                </a:extLst>
              </a:tr>
              <a:tr h="29122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日（火）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時～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分</a:t>
                      </a:r>
                      <a:endParaRPr lang="ja-JP" altLang="ja-JP" sz="12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志津公民館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91337044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19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日（月）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時～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時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分</a:t>
                      </a:r>
                      <a:endParaRPr lang="ja-JP" altLang="ja-JP" sz="12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志津コミュニティセンター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57776566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日（水）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時～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分</a:t>
                      </a: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臼井公民館</a:t>
                      </a:r>
                      <a:endParaRPr lang="en-US" altLang="ja-JP" sz="1200" b="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60473" marR="604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92740048"/>
                  </a:ext>
                </a:extLst>
              </a:tr>
            </a:tbl>
          </a:graphicData>
        </a:graphic>
      </p:graphicFrame>
      <p:sp>
        <p:nvSpPr>
          <p:cNvPr id="23" name="Rectangle 15" hidden="1"/>
          <p:cNvSpPr>
            <a:spLocks noChangeArrowheads="1"/>
          </p:cNvSpPr>
          <p:nvPr/>
        </p:nvSpPr>
        <p:spPr bwMode="auto">
          <a:xfrm>
            <a:off x="631826" y="5040349"/>
            <a:ext cx="6996113" cy="98445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0" name="テキスト ボックス 16"/>
          <p:cNvSpPr txBox="1">
            <a:spLocks noChangeArrowheads="1"/>
          </p:cNvSpPr>
          <p:nvPr/>
        </p:nvSpPr>
        <p:spPr bwMode="auto">
          <a:xfrm>
            <a:off x="370164" y="2288704"/>
            <a:ext cx="64008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認知症を正しく理解して、認知症の人と家族を地域で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あたた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かく見守る</a:t>
            </a:r>
            <a:endParaRPr kumimoji="1" lang="ja-JP" altLang="ja-JP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「認知症サポーター」</a:t>
            </a:r>
            <a:r>
              <a:rPr kumimoji="1" lang="ja-JP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になりませんか？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コンテンツ プレースホルダー 2"/>
          <p:cNvSpPr>
            <a:spLocks noGrp="1"/>
          </p:cNvSpPr>
          <p:nvPr/>
        </p:nvSpPr>
        <p:spPr bwMode="auto">
          <a:xfrm>
            <a:off x="157154" y="5208701"/>
            <a:ext cx="6552729" cy="7726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　認知症サポーターは</a:t>
            </a: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なにか」特別なことをする人ではありません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●　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認知症について正しく理解し、認知症の人や家族に対して</a:t>
            </a:r>
            <a:endParaRPr kumimoji="1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あたたかい目で見守る、認知症の人やその家族の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「応援者」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です。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7" name="テキスト ボックス 1"/>
          <p:cNvSpPr>
            <a:spLocks noChangeArrowheads="1"/>
          </p:cNvSpPr>
          <p:nvPr/>
        </p:nvSpPr>
        <p:spPr bwMode="auto">
          <a:xfrm>
            <a:off x="213632" y="128464"/>
            <a:ext cx="6394113" cy="2160240"/>
          </a:xfrm>
          <a:prstGeom prst="roundRect">
            <a:avLst>
              <a:gd name="adj" fmla="val 16667"/>
            </a:avLst>
          </a:prstGeom>
          <a:pattFill prst="smGrid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200" b="1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latin typeface="TBUD丸ゴシック Std B" pitchFamily="34" charset="-128"/>
                <a:ea typeface="TBUD丸ゴシック Std B" pitchFamily="34" charset="-128"/>
                <a:cs typeface="Meiryo UI" pitchFamily="50" charset="-128"/>
              </a:rPr>
              <a:t>佐  倉  市</a:t>
            </a:r>
            <a:endParaRPr kumimoji="1" lang="ja-JP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TBUD丸ゴシック Std B" pitchFamily="34" charset="-128"/>
              <a:ea typeface="TBUD丸ゴシック Std B" pitchFamily="34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ts val="5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4000" b="1" u="none" strike="noStrike" cap="none" spc="-150" normalizeH="0" baseline="0" dirty="0">
                <a:ln>
                  <a:noFill/>
                </a:ln>
                <a:solidFill>
                  <a:srgbClr val="10253F"/>
                </a:solidFill>
                <a:latin typeface="TBUD丸ゴシック Std B" pitchFamily="34" charset="-128"/>
                <a:ea typeface="TBUD丸ゴシック Std B" pitchFamily="34" charset="-128"/>
                <a:cs typeface="Meiryo UI" pitchFamily="50" charset="-128"/>
              </a:rPr>
              <a:t>認知症サポーター養成講座</a:t>
            </a:r>
          </a:p>
          <a:p>
            <a:pPr marL="0" marR="0" lvl="0" indent="0" algn="ctr" defTabSz="914400" rtl="0" eaLnBrk="0" fontAlgn="base" latinLnBrk="0" hangingPunct="0">
              <a:lnSpc>
                <a:spcPts val="5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1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latin typeface="TBUD丸ゴシック Std B" pitchFamily="34" charset="-128"/>
                <a:ea typeface="TBUD丸ゴシック Std B" pitchFamily="34" charset="-128"/>
                <a:cs typeface="Meiryo UI" pitchFamily="50" charset="-128"/>
              </a:rPr>
              <a:t>開催予定</a:t>
            </a:r>
            <a:endParaRPr kumimoji="1" lang="ja-JP" altLang="en-US" b="1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TBUD丸ゴシック Std B" pitchFamily="34" charset="-128"/>
              <a:ea typeface="TBUD丸ゴシック Std B" pitchFamily="34" charset="-128"/>
              <a:cs typeface="ＭＳ Ｐゴシック" pitchFamily="50" charset="-128"/>
            </a:endParaRPr>
          </a:p>
        </p:txBody>
      </p:sp>
      <p:pic>
        <p:nvPicPr>
          <p:cNvPr id="2080" name="図 4" descr="1-2015062509493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054" y="1441463"/>
            <a:ext cx="773449" cy="77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342900" y="47780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409575" y="5578955"/>
            <a:ext cx="18473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5737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73713" algn="l"/>
              </a:tabLst>
            </a:pPr>
            <a:br>
              <a:rPr kumimoji="1" lang="ja-JP" altLang="ja-JP" sz="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73713" algn="l"/>
              </a:tabLst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49" name="Rectangle 44"/>
          <p:cNvSpPr>
            <a:spLocks noChangeArrowheads="1"/>
          </p:cNvSpPr>
          <p:nvPr/>
        </p:nvSpPr>
        <p:spPr bwMode="auto">
          <a:xfrm>
            <a:off x="342900" y="640855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2053" name="表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758104"/>
              </p:ext>
            </p:extLst>
          </p:nvPr>
        </p:nvGraphicFramePr>
        <p:xfrm>
          <a:off x="153793" y="7362657"/>
          <a:ext cx="6564642" cy="229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7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◆お申込み◆　電話またはメールでお申込みください</a:t>
                      </a:r>
                      <a:endParaRPr lang="en-US" altLang="ja-JP" sz="1400" b="1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電　話：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043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484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）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6343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佐倉市役所　高齢者福祉課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包括ケア推進班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メール：</a:t>
                      </a:r>
                      <a:r>
                        <a:rPr kumimoji="1" lang="en-US" altLang="ja-JP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koureishafukushi@city.sakura.lg.jp</a:t>
                      </a:r>
                      <a:endParaRPr lang="en-US" altLang="ja-JP" sz="1400" b="1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7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メールでお申込みの場合、タイトルに「認知症サポーター養成講座希望」と</a:t>
                      </a:r>
                      <a:endParaRPr lang="en-US" altLang="ja-JP" sz="1400" b="0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明記し、メール本文に下記項目について記載してください</a:t>
                      </a:r>
                      <a:endParaRPr lang="en-US" altLang="ja-JP" sz="1400" b="0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　</a:t>
                      </a:r>
                      <a:r>
                        <a:rPr lang="ja-JP" altLang="en-US" sz="1400" b="1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①受講を希望する講座の日にちと会場</a:t>
                      </a:r>
                      <a:endParaRPr lang="en-US" altLang="ja-JP" sz="1400" b="1" dirty="0">
                        <a:solidFill>
                          <a:sysClr val="windowText" lastClr="00000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ysClr val="windowText" lastClr="00000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　②受講する方の氏名、住所、連絡先の電話番号、年代</a:t>
                      </a:r>
                      <a:endParaRPr kumimoji="1" lang="en-US" altLang="ja-JP" sz="140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94306" y="4904575"/>
            <a:ext cx="4824535" cy="266083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ja-JP" sz="3100" dirty="0"/>
              <a:t>※</a:t>
            </a:r>
            <a:r>
              <a:rPr lang="ja-JP" altLang="en-US" sz="3100" dirty="0"/>
              <a:t>コースではありませんので、いずれか</a:t>
            </a:r>
            <a:r>
              <a:rPr lang="en-US" altLang="ja-JP" sz="3100" dirty="0"/>
              <a:t>1</a:t>
            </a:r>
            <a:r>
              <a:rPr lang="ja-JP" altLang="en-US" sz="3100" dirty="0"/>
              <a:t>日にご参加ください。</a:t>
            </a:r>
            <a:endParaRPr lang="en-US" altLang="ja-JP" sz="3100" dirty="0"/>
          </a:p>
          <a:p>
            <a:pPr marL="0" indent="0">
              <a:buNone/>
            </a:pPr>
            <a:endParaRPr lang="en-US" altLang="ja-JP" sz="3100" dirty="0"/>
          </a:p>
          <a:p>
            <a:pPr marL="0" indent="0">
              <a:buNone/>
            </a:pPr>
            <a:endParaRPr kumimoji="1" lang="ja-JP" altLang="en-US" sz="31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9120" y="247705"/>
            <a:ext cx="1970279" cy="40027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kumimoji="1" lang="en-US" altLang="ja-JP" b="1" dirty="0">
                <a:latin typeface="TBUD丸ゴシック Std B" pitchFamily="34" charset="-128"/>
                <a:ea typeface="TBUD丸ゴシック Std B" pitchFamily="34" charset="-128"/>
                <a:cs typeface="Meiryo UI" panose="020B0604030504040204" pitchFamily="50" charset="-128"/>
              </a:rPr>
              <a:t>【</a:t>
            </a:r>
            <a:r>
              <a:rPr kumimoji="1" lang="ja-JP" altLang="en-US" b="1" dirty="0">
                <a:latin typeface="TBUD丸ゴシック Std B" pitchFamily="34" charset="-128"/>
                <a:ea typeface="TBUD丸ゴシック Std B" pitchFamily="34" charset="-128"/>
                <a:cs typeface="Meiryo UI" panose="020B0604030504040204" pitchFamily="50" charset="-128"/>
              </a:rPr>
              <a:t>令和７年度</a:t>
            </a:r>
            <a:r>
              <a:rPr kumimoji="1" lang="en-US" altLang="ja-JP" b="1" dirty="0">
                <a:latin typeface="TBUD丸ゴシック Std B" pitchFamily="34" charset="-128"/>
                <a:ea typeface="TBUD丸ゴシック Std B" pitchFamily="34" charset="-128"/>
                <a:cs typeface="Meiryo UI" panose="020B0604030504040204" pitchFamily="50" charset="-128"/>
              </a:rPr>
              <a:t>】</a:t>
            </a:r>
            <a:endParaRPr kumimoji="1" lang="ja-JP" altLang="en-US" b="1" dirty="0">
              <a:latin typeface="TBUD丸ゴシック Std B" pitchFamily="34" charset="-128"/>
              <a:ea typeface="TBUD丸ゴシック Std B" pitchFamily="34" charset="-128"/>
              <a:cs typeface="Meiryo UI" panose="020B0604030504040204" pitchFamily="50" charset="-128"/>
            </a:endParaRPr>
          </a:p>
        </p:txBody>
      </p: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415088" y="6020834"/>
            <a:ext cx="141828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200" i="0" u="sng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i="1" u="sng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UDタイポス515 Std R" pitchFamily="34" charset="-128"/>
                <a:ea typeface="UDタイポス515 Std R" pitchFamily="34" charset="-128"/>
                <a:cs typeface="ＭＳ Ｐゴシック" pitchFamily="50" charset="-128"/>
              </a:rPr>
              <a:t>受講者</a:t>
            </a:r>
            <a:r>
              <a:rPr kumimoji="1" lang="ja-JP" altLang="en-US" sz="1400" i="0" u="sng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UDタイポス515 Std R" pitchFamily="34" charset="-128"/>
                <a:ea typeface="UDタイポス515 Std R" pitchFamily="34" charset="-128"/>
                <a:cs typeface="ＭＳ Ｐゴシック" pitchFamily="50" charset="-128"/>
              </a:rPr>
              <a:t>の声</a:t>
            </a:r>
            <a:endParaRPr kumimoji="1" lang="ja-JP" altLang="ja-JP" sz="1400" i="0" u="sng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latin typeface="UDタイポス515 Std R" pitchFamily="34" charset="-128"/>
              <a:ea typeface="UDタイポス515 Std R" pitchFamily="34" charset="-128"/>
              <a:cs typeface="ＭＳ Ｐゴシック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18907" y="6257557"/>
            <a:ext cx="5026454" cy="108973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342900" y="6303205"/>
            <a:ext cx="4729933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UDタイポス510 Std R" pitchFamily="34" charset="-128"/>
                <a:ea typeface="UDタイポス510 Std R" pitchFamily="34" charset="-128"/>
                <a:cs typeface="Meiryo UI" panose="020B0604030504040204" pitchFamily="50" charset="-128"/>
              </a:rPr>
              <a:t>ご近所で認知症の方がいらっしゃって、関わり方に迷うことがあり受講しました。対応の仕方で留意する点など学ぶことができ、その方の自尊心を傷つけないように接していきたいと思いました。（</a:t>
            </a:r>
            <a:r>
              <a:rPr kumimoji="1" lang="en-US" altLang="ja-JP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UDタイポス510 Std R" pitchFamily="34" charset="-128"/>
                <a:ea typeface="UDタイポス510 Std R" pitchFamily="34" charset="-128"/>
                <a:cs typeface="Meiryo UI" panose="020B0604030504040204" pitchFamily="50" charset="-128"/>
              </a:rPr>
              <a:t>50</a:t>
            </a:r>
            <a:r>
              <a:rPr kumimoji="1" lang="ja-JP" alt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UDタイポス510 Std R" pitchFamily="34" charset="-128"/>
                <a:ea typeface="UDタイポス510 Std R" pitchFamily="34" charset="-128"/>
                <a:cs typeface="Meiryo UI" panose="020B0604030504040204" pitchFamily="50" charset="-128"/>
              </a:rPr>
              <a:t>代女性）</a:t>
            </a:r>
            <a:endParaRPr kumimoji="1" lang="en-US" altLang="ja-JP" sz="1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UDタイポス510 Std R" pitchFamily="34" charset="-128"/>
              <a:ea typeface="UDタイポス510 Std R" pitchFamily="34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G:\保存文書\平成30年度\030 地域支援\包括的支援事業（社会保障充実分）\02_認知症施策推進事業\ケアパス改訂\イラスト\fufu_rouj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88" y="6207421"/>
            <a:ext cx="1187232" cy="114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72606" y="1545237"/>
            <a:ext cx="1616234" cy="639215"/>
          </a:xfrm>
          <a:prstGeom prst="round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ja-JP" altLang="en-US" sz="1100" dirty="0">
                <a:latin typeface="UDタイポス515 Std R" pitchFamily="34" charset="-128"/>
                <a:ea typeface="UDタイポス515 Std R" pitchFamily="34" charset="-128"/>
                <a:cs typeface="Meiryo UI" panose="020B0604030504040204" pitchFamily="50" charset="-128"/>
              </a:rPr>
              <a:t> 対象：佐倉市内に</a:t>
            </a:r>
            <a:endParaRPr lang="en-US" altLang="ja-JP" sz="1100" dirty="0">
              <a:latin typeface="UDタイポス515 Std R" pitchFamily="34" charset="-128"/>
              <a:ea typeface="UDタイポス515 Std R" pitchFamily="34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UDタイポス515 Std R" pitchFamily="34" charset="-128"/>
                <a:ea typeface="UDタイポス515 Std R" pitchFamily="34" charset="-128"/>
                <a:cs typeface="Meiryo UI" panose="020B0604030504040204" pitchFamily="50" charset="-128"/>
              </a:rPr>
              <a:t> 在住、在勤、在学</a:t>
            </a:r>
            <a:endParaRPr lang="en-US" altLang="ja-JP" sz="1100" dirty="0">
              <a:latin typeface="UDタイポス515 Std R" pitchFamily="34" charset="-128"/>
              <a:ea typeface="UDタイポス515 Std R" pitchFamily="34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UDタイポス515 Std R" pitchFamily="34" charset="-128"/>
                <a:ea typeface="UDタイポス515 Std R" pitchFamily="34" charset="-128"/>
                <a:cs typeface="Meiryo UI" panose="020B0604030504040204" pitchFamily="50" charset="-128"/>
              </a:rPr>
              <a:t> しているかた　</a:t>
            </a:r>
            <a:endParaRPr kumimoji="1" lang="ja-JP" altLang="en-US" sz="1100" dirty="0">
              <a:latin typeface="UDタイポス515 Std R" pitchFamily="34" charset="-128"/>
              <a:ea typeface="UDタイポス515 Std R" pitchFamily="34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6617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 fontScale="92500" lnSpcReduction="10000"/>
      </a:bodyPr>
      <a:lstStyle>
        <a:defPPr marL="0" indent="0" algn="ctr">
          <a:buNone/>
          <a:defRPr sz="18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3336</TotalTime>
  <Words>368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TBUD丸ゴシック Std B</vt:lpstr>
      <vt:lpstr>UDタイポス510 Std R</vt:lpstr>
      <vt:lpstr>UDタイポス515 Std R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佐倉市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宮野　雅樹</dc:creator>
  <cp:lastModifiedBy>谷口　桂子</cp:lastModifiedBy>
  <cp:revision>184</cp:revision>
  <cp:lastPrinted>2022-09-15T05:21:17Z</cp:lastPrinted>
  <dcterms:created xsi:type="dcterms:W3CDTF">2016-06-28T09:16:10Z</dcterms:created>
  <dcterms:modified xsi:type="dcterms:W3CDTF">2025-04-25T04:40:03Z</dcterms:modified>
</cp:coreProperties>
</file>