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handoutMasterIdLst>
    <p:handoutMasterId r:id="rId15"/>
  </p:handoutMasterIdLst>
  <p:sldIdLst>
    <p:sldId id="260" r:id="rId2"/>
    <p:sldId id="259" r:id="rId3"/>
    <p:sldId id="256" r:id="rId4"/>
    <p:sldId id="267" r:id="rId5"/>
    <p:sldId id="258" r:id="rId6"/>
    <p:sldId id="264" r:id="rId7"/>
    <p:sldId id="262" r:id="rId8"/>
    <p:sldId id="272" r:id="rId9"/>
    <p:sldId id="273" r:id="rId10"/>
    <p:sldId id="274" r:id="rId11"/>
    <p:sldId id="275" r:id="rId12"/>
    <p:sldId id="277" r:id="rId13"/>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福山　聡" initials="福山　聡" lastIdx="2" clrIdx="0">
    <p:extLst>
      <p:ext uri="{19B8F6BF-5375-455C-9EA6-DF929625EA0E}">
        <p15:presenceInfo xmlns:p15="http://schemas.microsoft.com/office/powerpoint/2012/main" userId="福山　聡"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0" d="100"/>
          <a:sy n="80" d="100"/>
        </p:scale>
        <p:origin x="37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9413" cy="495300"/>
          </a:xfrm>
          <a:prstGeom prst="rect">
            <a:avLst/>
          </a:prstGeom>
        </p:spPr>
        <p:txBody>
          <a:bodyPr vert="horz" lIns="91425" tIns="45713" rIns="91425" bIns="45713"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25" tIns="45713" rIns="91425" bIns="45713" rtlCol="0"/>
          <a:lstStyle>
            <a:lvl1pPr algn="r">
              <a:defRPr sz="1200"/>
            </a:lvl1pPr>
          </a:lstStyle>
          <a:p>
            <a:fld id="{A5F8F954-FDDF-4D06-B6CE-C5A89FE617DD}" type="datetimeFigureOut">
              <a:rPr kumimoji="1" lang="ja-JP" altLang="en-US" smtClean="0"/>
              <a:t>2025/5/21</a:t>
            </a:fld>
            <a:endParaRPr kumimoji="1" lang="ja-JP" altLang="en-US"/>
          </a:p>
        </p:txBody>
      </p:sp>
      <p:sp>
        <p:nvSpPr>
          <p:cNvPr id="4" name="フッター プレースホルダー 3"/>
          <p:cNvSpPr>
            <a:spLocks noGrp="1"/>
          </p:cNvSpPr>
          <p:nvPr>
            <p:ph type="ftr" sz="quarter" idx="2"/>
          </p:nvPr>
        </p:nvSpPr>
        <p:spPr>
          <a:xfrm>
            <a:off x="1" y="9371014"/>
            <a:ext cx="2919413" cy="495300"/>
          </a:xfrm>
          <a:prstGeom prst="rect">
            <a:avLst/>
          </a:prstGeom>
        </p:spPr>
        <p:txBody>
          <a:bodyPr vert="horz" lIns="91425" tIns="45713" rIns="91425" bIns="45713"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4"/>
            <a:ext cx="2919412" cy="495300"/>
          </a:xfrm>
          <a:prstGeom prst="rect">
            <a:avLst/>
          </a:prstGeom>
        </p:spPr>
        <p:txBody>
          <a:bodyPr vert="horz" lIns="91425" tIns="45713" rIns="91425" bIns="45713" rtlCol="0" anchor="b"/>
          <a:lstStyle>
            <a:lvl1pPr algn="r">
              <a:defRPr sz="1200"/>
            </a:lvl1pPr>
          </a:lstStyle>
          <a:p>
            <a:fld id="{3BA7E458-8DB6-423A-8D07-C68C3F576E9B}" type="slidenum">
              <a:rPr kumimoji="1" lang="ja-JP" altLang="en-US" smtClean="0"/>
              <a:t>‹#›</a:t>
            </a:fld>
            <a:endParaRPr kumimoji="1" lang="ja-JP" altLang="en-US"/>
          </a:p>
        </p:txBody>
      </p:sp>
    </p:spTree>
    <p:extLst>
      <p:ext uri="{BB962C8B-B14F-4D97-AF65-F5344CB8AC3E}">
        <p14:creationId xmlns:p14="http://schemas.microsoft.com/office/powerpoint/2010/main" val="4042225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9413" cy="495300"/>
          </a:xfrm>
          <a:prstGeom prst="rect">
            <a:avLst/>
          </a:prstGeom>
        </p:spPr>
        <p:txBody>
          <a:bodyPr vert="horz" lIns="91425" tIns="45713" rIns="91425"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25" tIns="45713" rIns="91425" bIns="45713" rtlCol="0"/>
          <a:lstStyle>
            <a:lvl1pPr algn="r">
              <a:defRPr sz="1200"/>
            </a:lvl1pPr>
          </a:lstStyle>
          <a:p>
            <a:fld id="{6819BDD2-A404-4751-8FA6-EF5EB6DBD4AE}" type="datetimeFigureOut">
              <a:rPr kumimoji="1" lang="ja-JP" altLang="en-US" smtClean="0"/>
              <a:t>2025/5/21</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25" tIns="45713" rIns="91425" bIns="45713" rtlCol="0" anchor="ctr"/>
          <a:lstStyle/>
          <a:p>
            <a:endParaRPr lang="ja-JP" altLang="en-US"/>
          </a:p>
        </p:txBody>
      </p:sp>
      <p:sp>
        <p:nvSpPr>
          <p:cNvPr id="5" name="ノート プレースホルダー 4"/>
          <p:cNvSpPr>
            <a:spLocks noGrp="1"/>
          </p:cNvSpPr>
          <p:nvPr>
            <p:ph type="body" sz="quarter" idx="3"/>
          </p:nvPr>
        </p:nvSpPr>
        <p:spPr>
          <a:xfrm>
            <a:off x="673101" y="4748213"/>
            <a:ext cx="5389563" cy="3884612"/>
          </a:xfrm>
          <a:prstGeom prst="rect">
            <a:avLst/>
          </a:prstGeom>
        </p:spPr>
        <p:txBody>
          <a:bodyPr vert="horz" lIns="91425" tIns="45713" rIns="91425" bIns="457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014"/>
            <a:ext cx="2919413" cy="495300"/>
          </a:xfrm>
          <a:prstGeom prst="rect">
            <a:avLst/>
          </a:prstGeom>
        </p:spPr>
        <p:txBody>
          <a:bodyPr vert="horz" lIns="91425" tIns="45713" rIns="91425"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4"/>
            <a:ext cx="2919412" cy="495300"/>
          </a:xfrm>
          <a:prstGeom prst="rect">
            <a:avLst/>
          </a:prstGeom>
        </p:spPr>
        <p:txBody>
          <a:bodyPr vert="horz" lIns="91425" tIns="45713" rIns="91425" bIns="45713" rtlCol="0" anchor="b"/>
          <a:lstStyle>
            <a:lvl1pPr algn="r">
              <a:defRPr sz="1200"/>
            </a:lvl1pPr>
          </a:lstStyle>
          <a:p>
            <a:fld id="{414B93A4-5551-427E-BFFA-D3F6BBF77BEE}" type="slidenum">
              <a:rPr kumimoji="1" lang="ja-JP" altLang="en-US" smtClean="0"/>
              <a:t>‹#›</a:t>
            </a:fld>
            <a:endParaRPr kumimoji="1" lang="ja-JP" altLang="en-US"/>
          </a:p>
        </p:txBody>
      </p:sp>
    </p:spTree>
    <p:extLst>
      <p:ext uri="{BB962C8B-B14F-4D97-AF65-F5344CB8AC3E}">
        <p14:creationId xmlns:p14="http://schemas.microsoft.com/office/powerpoint/2010/main" val="412091505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14B93A4-5551-427E-BFFA-D3F6BBF77BEE}" type="slidenum">
              <a:rPr kumimoji="1" lang="ja-JP" altLang="en-US" smtClean="0"/>
              <a:t>8</a:t>
            </a:fld>
            <a:endParaRPr kumimoji="1" lang="ja-JP" altLang="en-US"/>
          </a:p>
        </p:txBody>
      </p:sp>
    </p:spTree>
    <p:extLst>
      <p:ext uri="{BB962C8B-B14F-4D97-AF65-F5344CB8AC3E}">
        <p14:creationId xmlns:p14="http://schemas.microsoft.com/office/powerpoint/2010/main" val="738547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14B93A4-5551-427E-BFFA-D3F6BBF77BEE}" type="slidenum">
              <a:rPr kumimoji="1" lang="ja-JP" altLang="en-US" smtClean="0"/>
              <a:t>9</a:t>
            </a:fld>
            <a:endParaRPr kumimoji="1" lang="ja-JP" altLang="en-US"/>
          </a:p>
        </p:txBody>
      </p:sp>
    </p:spTree>
    <p:extLst>
      <p:ext uri="{BB962C8B-B14F-4D97-AF65-F5344CB8AC3E}">
        <p14:creationId xmlns:p14="http://schemas.microsoft.com/office/powerpoint/2010/main" val="2791936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14B93A4-5551-427E-BFFA-D3F6BBF77BEE}" type="slidenum">
              <a:rPr kumimoji="1" lang="ja-JP" altLang="en-US" smtClean="0"/>
              <a:t>10</a:t>
            </a:fld>
            <a:endParaRPr kumimoji="1" lang="ja-JP" altLang="en-US"/>
          </a:p>
        </p:txBody>
      </p:sp>
    </p:spTree>
    <p:extLst>
      <p:ext uri="{BB962C8B-B14F-4D97-AF65-F5344CB8AC3E}">
        <p14:creationId xmlns:p14="http://schemas.microsoft.com/office/powerpoint/2010/main" val="1652773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14B93A4-5551-427E-BFFA-D3F6BBF77BEE}" type="slidenum">
              <a:rPr kumimoji="1" lang="ja-JP" altLang="en-US" smtClean="0"/>
              <a:t>11</a:t>
            </a:fld>
            <a:endParaRPr kumimoji="1" lang="ja-JP" altLang="en-US"/>
          </a:p>
        </p:txBody>
      </p:sp>
    </p:spTree>
    <p:extLst>
      <p:ext uri="{BB962C8B-B14F-4D97-AF65-F5344CB8AC3E}">
        <p14:creationId xmlns:p14="http://schemas.microsoft.com/office/powerpoint/2010/main" val="2866667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14B93A4-5551-427E-BFFA-D3F6BBF77BEE}" type="slidenum">
              <a:rPr kumimoji="1" lang="ja-JP" altLang="en-US" smtClean="0"/>
              <a:t>12</a:t>
            </a:fld>
            <a:endParaRPr kumimoji="1" lang="ja-JP" altLang="en-US"/>
          </a:p>
        </p:txBody>
      </p:sp>
    </p:spTree>
    <p:extLst>
      <p:ext uri="{BB962C8B-B14F-4D97-AF65-F5344CB8AC3E}">
        <p14:creationId xmlns:p14="http://schemas.microsoft.com/office/powerpoint/2010/main" val="1955668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62F296-6AEA-4778-8F31-98F03D273B0D}" type="datetime1">
              <a:rPr lang="en-US" altLang="ja-JP" smtClean="0"/>
              <a:t>5/21/2025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2AA196C-8B7C-42C4-A2B3-EE0C2CC1BFA3}" type="datetime1">
              <a:rPr lang="en-US" altLang="ja-JP" smtClean="0"/>
              <a:t>5/21/2025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CA0D24F-81C5-4BAD-9BC4-C58CCCC14AE1}" type="datetime1">
              <a:rPr lang="en-US" altLang="ja-JP" smtClean="0"/>
              <a:t>5/21/2025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AEFE9F7-5138-40CB-A8A9-EA2FE1C69E73}" type="datetime1">
              <a:rPr lang="en-US" altLang="ja-JP" smtClean="0"/>
              <a:t>5/21/2025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6126534-7D18-4B84-ABE9-939B6159A257}" type="datetime1">
              <a:rPr lang="en-US" altLang="ja-JP" smtClean="0"/>
              <a:t>5/21/2025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F26D832-F3D1-455D-B588-2C391EFDE4F9}" type="datetime1">
              <a:rPr lang="en-US" altLang="ja-JP" smtClean="0"/>
              <a:t>5/21/2025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F2C4D3F-2410-4918-A955-2F78B8A5DDEC}" type="datetime1">
              <a:rPr lang="en-US" altLang="ja-JP" smtClean="0"/>
              <a:t>5/21/2025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79F4C91-2F01-4559-B333-8F6DEDE9E2DF}" type="datetime1">
              <a:rPr lang="en-US" altLang="ja-JP" smtClean="0"/>
              <a:t>5/21/2025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52F489-BE92-49C8-96B0-A2E95181A060}" type="datetime1">
              <a:rPr lang="en-US" altLang="ja-JP" smtClean="0"/>
              <a:t>5/21/2025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227A76E-4C64-41A0-BB9C-782E6711F60C}" type="datetime1">
              <a:rPr lang="en-US" altLang="ja-JP" smtClean="0"/>
              <a:t>5/21/2025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8856F58-82BB-46B2-8A8C-FAAF118815B6}" type="datetime1">
              <a:rPr lang="en-US" altLang="ja-JP" smtClean="0"/>
              <a:t>5/21/2025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95B256-B67E-444A-89BA-381AB3CEFEF5}" type="datetime1">
              <a:rPr lang="en-US" altLang="ja-JP" smtClean="0"/>
              <a:t>5/21/2025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1.jpg"/><Relationship Id="rId7"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7.jpeg"/><Relationship Id="rId10" Type="http://schemas.openxmlformats.org/officeDocument/2006/relationships/image" Target="../media/image16.JPG"/><Relationship Id="rId4" Type="http://schemas.openxmlformats.org/officeDocument/2006/relationships/image" Target="../media/image1.png"/><Relationship Id="rId9"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122363"/>
            <a:ext cx="12191999" cy="1068746"/>
          </a:xfrm>
          <a:solidFill>
            <a:srgbClr val="00B0F0"/>
          </a:solidFill>
        </p:spPr>
        <p:txBody>
          <a:bodyPr/>
          <a:lstStyle/>
          <a:p>
            <a:pPr algn="r"/>
            <a:r>
              <a:rPr kumimoji="1" lang="ja-JP" altLang="en-US" dirty="0">
                <a:solidFill>
                  <a:schemeClr val="bg1"/>
                </a:solidFill>
                <a:latin typeface="+mn-ea"/>
                <a:ea typeface="+mn-ea"/>
              </a:rPr>
              <a:t>佐倉市</a:t>
            </a:r>
            <a:r>
              <a:rPr kumimoji="1" lang="en-US" altLang="ja-JP" dirty="0">
                <a:solidFill>
                  <a:schemeClr val="bg1"/>
                </a:solidFill>
                <a:latin typeface="+mn-ea"/>
                <a:ea typeface="+mn-ea"/>
              </a:rPr>
              <a:t>GIGA</a:t>
            </a:r>
            <a:r>
              <a:rPr kumimoji="1" lang="ja-JP" altLang="en-US" dirty="0">
                <a:solidFill>
                  <a:schemeClr val="bg1"/>
                </a:solidFill>
                <a:latin typeface="+mn-ea"/>
                <a:ea typeface="+mn-ea"/>
              </a:rPr>
              <a:t>スクール構想の実現へ</a:t>
            </a:r>
          </a:p>
        </p:txBody>
      </p:sp>
      <p:sp>
        <p:nvSpPr>
          <p:cNvPr id="3" name="サブタイトル 2"/>
          <p:cNvSpPr>
            <a:spLocks noGrp="1"/>
          </p:cNvSpPr>
          <p:nvPr>
            <p:ph type="subTitle" idx="1"/>
          </p:nvPr>
        </p:nvSpPr>
        <p:spPr>
          <a:xfrm>
            <a:off x="-1" y="2191109"/>
            <a:ext cx="12191999" cy="564521"/>
          </a:xfrm>
          <a:solidFill>
            <a:srgbClr val="00B0F0"/>
          </a:solidFill>
          <a:ln>
            <a:solidFill>
              <a:srgbClr val="00B0F0"/>
            </a:solidFill>
          </a:ln>
        </p:spPr>
        <p:txBody>
          <a:bodyPr>
            <a:normAutofit lnSpcReduction="10000"/>
          </a:bodyPr>
          <a:lstStyle/>
          <a:p>
            <a:r>
              <a:rPr lang="ja-JP" altLang="en-US" sz="3600" dirty="0">
                <a:solidFill>
                  <a:schemeClr val="bg1"/>
                </a:solidFill>
              </a:rPr>
              <a:t>～一人一台端末は令和の学びの「スタンダード」～</a:t>
            </a:r>
          </a:p>
          <a:p>
            <a:endParaRPr kumimoji="1" lang="ja-JP" altLang="en-US" dirty="0"/>
          </a:p>
        </p:txBody>
      </p:sp>
      <p:sp>
        <p:nvSpPr>
          <p:cNvPr id="4" name="正方形/長方形 3"/>
          <p:cNvSpPr/>
          <p:nvPr/>
        </p:nvSpPr>
        <p:spPr>
          <a:xfrm>
            <a:off x="0" y="5909094"/>
            <a:ext cx="12192000" cy="94890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0"/>
              <a:solidFill>
                <a:schemeClr val="tx1"/>
              </a:solidFill>
              <a:effectLst>
                <a:outerShdw blurRad="38100" dist="19050" dir="2700000" algn="tl" rotWithShape="0">
                  <a:schemeClr val="dk1">
                    <a:alpha val="40000"/>
                  </a:schemeClr>
                </a:outerShdw>
              </a:effectLst>
            </a:endParaRPr>
          </a:p>
        </p:txBody>
      </p:sp>
      <p:pic>
        <p:nvPicPr>
          <p:cNvPr id="5" name="図 4"/>
          <p:cNvPicPr/>
          <p:nvPr/>
        </p:nvPicPr>
        <p:blipFill>
          <a:blip r:embed="rId2" cstate="print">
            <a:extLst>
              <a:ext uri="{28A0092B-C50C-407E-A947-70E740481C1C}">
                <a14:useLocalDpi xmlns:a14="http://schemas.microsoft.com/office/drawing/2010/main" val="0"/>
              </a:ext>
            </a:extLst>
          </a:blip>
          <a:stretch>
            <a:fillRect/>
          </a:stretch>
        </p:blipFill>
        <p:spPr>
          <a:xfrm>
            <a:off x="2028465" y="5944348"/>
            <a:ext cx="925363" cy="878398"/>
          </a:xfrm>
          <a:prstGeom prst="rect">
            <a:avLst/>
          </a:prstGeom>
        </p:spPr>
      </p:pic>
      <p:sp>
        <p:nvSpPr>
          <p:cNvPr id="6" name="テキスト ボックス 5"/>
          <p:cNvSpPr txBox="1"/>
          <p:nvPr/>
        </p:nvSpPr>
        <p:spPr>
          <a:xfrm>
            <a:off x="3329347" y="6029604"/>
            <a:ext cx="7962181" cy="707886"/>
          </a:xfrm>
          <a:prstGeom prst="rect">
            <a:avLst/>
          </a:prstGeom>
          <a:noFill/>
        </p:spPr>
        <p:txBody>
          <a:bodyPr wrap="square" rtlCol="0">
            <a:spAutoFit/>
          </a:bodyPr>
          <a:lstStyle/>
          <a:p>
            <a:r>
              <a:rPr kumimoji="1" lang="ja-JP" altLang="en-US" sz="4000" dirty="0"/>
              <a:t>佐倉市教育委員会</a:t>
            </a:r>
          </a:p>
        </p:txBody>
      </p:sp>
      <p:sp>
        <p:nvSpPr>
          <p:cNvPr id="7" name="スライド番号プレースホルダー 6"/>
          <p:cNvSpPr>
            <a:spLocks noGrp="1"/>
          </p:cNvSpPr>
          <p:nvPr>
            <p:ph type="sldNum" sz="quarter" idx="12"/>
          </p:nvPr>
        </p:nvSpPr>
        <p:spPr/>
        <p:txBody>
          <a:bodyPr/>
          <a:lstStyle/>
          <a:p>
            <a:fld id="{48F63A3B-78C7-47BE-AE5E-E10140E04643}" type="slidenum">
              <a:rPr lang="en-US" smtClean="0"/>
              <a:t>1</a:t>
            </a:fld>
            <a:endParaRPr lang="en-US" dirty="0"/>
          </a:p>
        </p:txBody>
      </p:sp>
      <p:sp>
        <p:nvSpPr>
          <p:cNvPr id="8" name="テキスト ボックス 7"/>
          <p:cNvSpPr txBox="1"/>
          <p:nvPr/>
        </p:nvSpPr>
        <p:spPr>
          <a:xfrm>
            <a:off x="477079" y="3220278"/>
            <a:ext cx="11102008" cy="2092881"/>
          </a:xfrm>
          <a:prstGeom prst="rect">
            <a:avLst/>
          </a:prstGeom>
          <a:noFill/>
        </p:spPr>
        <p:txBody>
          <a:bodyPr wrap="square" rtlCol="0">
            <a:spAutoFit/>
          </a:bodyPr>
          <a:lstStyle/>
          <a:p>
            <a:r>
              <a:rPr lang="en-US" altLang="ja-JP" sz="2800" b="1" dirty="0">
                <a:latin typeface="HGP創英角ﾎﾟｯﾌﾟ体" panose="040B0A00000000000000" pitchFamily="50" charset="-128"/>
                <a:ea typeface="HGP創英角ﾎﾟｯﾌﾟ体" panose="040B0A00000000000000" pitchFamily="50" charset="-128"/>
              </a:rPr>
              <a:t>GIGA</a:t>
            </a:r>
            <a:r>
              <a:rPr lang="ja-JP" altLang="ja-JP" sz="2800" b="1" dirty="0">
                <a:latin typeface="HGP創英角ﾎﾟｯﾌﾟ体" panose="040B0A00000000000000" pitchFamily="50" charset="-128"/>
                <a:ea typeface="HGP創英角ﾎﾟｯﾌﾟ体" panose="040B0A00000000000000" pitchFamily="50" charset="-128"/>
              </a:rPr>
              <a:t>スクール</a:t>
            </a:r>
            <a:r>
              <a:rPr lang="ja-JP" altLang="ja-JP" sz="2800" dirty="0">
                <a:latin typeface="HGP創英角ﾎﾟｯﾌﾟ体" panose="040B0A00000000000000" pitchFamily="50" charset="-128"/>
                <a:ea typeface="HGP創英角ﾎﾟｯﾌﾟ体" panose="040B0A00000000000000" pitchFamily="50" charset="-128"/>
              </a:rPr>
              <a:t>とは、</a:t>
            </a:r>
            <a:r>
              <a:rPr lang="ja-JP" altLang="en-US" sz="2800" dirty="0">
                <a:latin typeface="HGP創英角ﾎﾟｯﾌﾟ体" panose="040B0A00000000000000" pitchFamily="50" charset="-128"/>
                <a:ea typeface="HGP創英角ﾎﾟｯﾌﾟ体" panose="040B0A00000000000000" pitchFamily="50" charset="-128"/>
              </a:rPr>
              <a:t>令和元</a:t>
            </a:r>
            <a:r>
              <a:rPr lang="ja-JP" altLang="ja-JP" sz="2800" dirty="0">
                <a:latin typeface="HGP創英角ﾎﾟｯﾌﾟ体" panose="040B0A00000000000000" pitchFamily="50" charset="-128"/>
                <a:ea typeface="HGP創英角ﾎﾟｯﾌﾟ体" panose="040B0A00000000000000" pitchFamily="50" charset="-128"/>
              </a:rPr>
              <a:t>年</a:t>
            </a:r>
            <a:r>
              <a:rPr lang="en-US" altLang="ja-JP" sz="2800" dirty="0">
                <a:latin typeface="HGP創英角ﾎﾟｯﾌﾟ体" panose="040B0A00000000000000" pitchFamily="50" charset="-128"/>
                <a:ea typeface="HGP創英角ﾎﾟｯﾌﾟ体" panose="040B0A00000000000000" pitchFamily="50" charset="-128"/>
              </a:rPr>
              <a:t>12</a:t>
            </a:r>
            <a:r>
              <a:rPr lang="ja-JP" altLang="ja-JP" sz="2800" dirty="0">
                <a:latin typeface="HGP創英角ﾎﾟｯﾌﾟ体" panose="040B0A00000000000000" pitchFamily="50" charset="-128"/>
                <a:ea typeface="HGP創英角ﾎﾟｯﾌﾟ体" panose="040B0A00000000000000" pitchFamily="50" charset="-128"/>
              </a:rPr>
              <a:t>月に文部科学省が発表した一連の教育改革案のことです。</a:t>
            </a:r>
            <a:r>
              <a:rPr lang="en-US" altLang="ja-JP" sz="2800" dirty="0">
                <a:latin typeface="HGP創英角ﾎﾟｯﾌﾟ体" panose="040B0A00000000000000" pitchFamily="50" charset="-128"/>
                <a:ea typeface="HGP創英角ﾎﾟｯﾌﾟ体" panose="040B0A00000000000000" pitchFamily="50" charset="-128"/>
              </a:rPr>
              <a:t> </a:t>
            </a:r>
          </a:p>
          <a:p>
            <a:r>
              <a:rPr lang="en-US" altLang="ja-JP" sz="2800" b="1" dirty="0">
                <a:solidFill>
                  <a:srgbClr val="FF0000"/>
                </a:solidFill>
                <a:latin typeface="HGP創英角ﾎﾟｯﾌﾟ体" panose="040B0A00000000000000" pitchFamily="50" charset="-128"/>
                <a:ea typeface="HGP創英角ﾎﾟｯﾌﾟ体" panose="040B0A00000000000000" pitchFamily="50" charset="-128"/>
              </a:rPr>
              <a:t>GIGA</a:t>
            </a:r>
            <a:r>
              <a:rPr lang="ja-JP" altLang="ja-JP" sz="2800" dirty="0">
                <a:solidFill>
                  <a:srgbClr val="FF0000"/>
                </a:solidFill>
                <a:latin typeface="HGP創英角ﾎﾟｯﾌﾟ体" panose="040B0A00000000000000" pitchFamily="50" charset="-128"/>
                <a:ea typeface="HGP創英角ﾎﾟｯﾌﾟ体" panose="040B0A00000000000000" pitchFamily="50" charset="-128"/>
              </a:rPr>
              <a:t>は「</a:t>
            </a:r>
            <a:r>
              <a:rPr lang="en-US" altLang="ja-JP" sz="2800" dirty="0">
                <a:solidFill>
                  <a:srgbClr val="FF0000"/>
                </a:solidFill>
                <a:latin typeface="HGP創英角ﾎﾟｯﾌﾟ体" panose="040B0A00000000000000" pitchFamily="50" charset="-128"/>
                <a:ea typeface="HGP創英角ﾎﾟｯﾌﾟ体" panose="040B0A00000000000000" pitchFamily="50" charset="-128"/>
              </a:rPr>
              <a:t>Global and Innovation Gateway for All</a:t>
            </a:r>
            <a:r>
              <a:rPr lang="ja-JP" altLang="ja-JP" sz="2800" dirty="0">
                <a:solidFill>
                  <a:srgbClr val="FF0000"/>
                </a:solidFill>
                <a:latin typeface="HGP創英角ﾎﾟｯﾌﾟ体" panose="040B0A00000000000000" pitchFamily="50" charset="-128"/>
                <a:ea typeface="HGP創英角ﾎﾟｯﾌﾟ体" panose="040B0A00000000000000" pitchFamily="50" charset="-128"/>
              </a:rPr>
              <a:t>」</a:t>
            </a:r>
            <a:endParaRPr lang="en-US" altLang="ja-JP" sz="2800" dirty="0">
              <a:solidFill>
                <a:srgbClr val="FF0000"/>
              </a:solidFill>
              <a:latin typeface="HGP創英角ﾎﾟｯﾌﾟ体" panose="040B0A00000000000000" pitchFamily="50" charset="-128"/>
              <a:ea typeface="HGP創英角ﾎﾟｯﾌﾟ体" panose="040B0A00000000000000" pitchFamily="50" charset="-128"/>
            </a:endParaRPr>
          </a:p>
          <a:p>
            <a:r>
              <a:rPr lang="ja-JP" altLang="ja-JP" sz="2800" dirty="0">
                <a:solidFill>
                  <a:srgbClr val="FF0000"/>
                </a:solidFill>
                <a:latin typeface="HGP創英角ﾎﾟｯﾌﾟ体" panose="040B0A00000000000000" pitchFamily="50" charset="-128"/>
                <a:ea typeface="HGP創英角ﾎﾟｯﾌﾟ体" panose="040B0A00000000000000" pitchFamily="50" charset="-128"/>
              </a:rPr>
              <a:t>（全世界とイノベーションへの扉をすべての子どもたちへ）の略語です。</a:t>
            </a:r>
          </a:p>
          <a:p>
            <a:endParaRPr kumimoji="1" lang="ja-JP" altLang="en-US" dirty="0"/>
          </a:p>
        </p:txBody>
      </p:sp>
    </p:spTree>
    <p:extLst>
      <p:ext uri="{BB962C8B-B14F-4D97-AF65-F5344CB8AC3E}">
        <p14:creationId xmlns:p14="http://schemas.microsoft.com/office/powerpoint/2010/main" val="31790252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5909094"/>
            <a:ext cx="12192000" cy="94890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0"/>
              <a:solidFill>
                <a:schemeClr val="tx1"/>
              </a:solidFill>
              <a:effectLst>
                <a:outerShdw blurRad="38100" dist="19050" dir="2700000" algn="tl" rotWithShape="0">
                  <a:schemeClr val="dk1">
                    <a:alpha val="40000"/>
                  </a:schemeClr>
                </a:outerShdw>
              </a:effectLst>
            </a:endParaRPr>
          </a:p>
        </p:txBody>
      </p:sp>
      <p:pic>
        <p:nvPicPr>
          <p:cNvPr id="5" name="図 4"/>
          <p:cNvPicPr/>
          <p:nvPr/>
        </p:nvPicPr>
        <p:blipFill>
          <a:blip r:embed="rId3" cstate="print">
            <a:extLst>
              <a:ext uri="{28A0092B-C50C-407E-A947-70E740481C1C}">
                <a14:useLocalDpi xmlns:a14="http://schemas.microsoft.com/office/drawing/2010/main" val="0"/>
              </a:ext>
            </a:extLst>
          </a:blip>
          <a:stretch>
            <a:fillRect/>
          </a:stretch>
        </p:blipFill>
        <p:spPr>
          <a:xfrm>
            <a:off x="1502703" y="5944348"/>
            <a:ext cx="925363" cy="878398"/>
          </a:xfrm>
          <a:prstGeom prst="rect">
            <a:avLst/>
          </a:prstGeom>
        </p:spPr>
      </p:pic>
      <p:sp>
        <p:nvSpPr>
          <p:cNvPr id="6" name="テキスト ボックス 5"/>
          <p:cNvSpPr txBox="1"/>
          <p:nvPr/>
        </p:nvSpPr>
        <p:spPr>
          <a:xfrm>
            <a:off x="2648309" y="6029604"/>
            <a:ext cx="7962181" cy="707886"/>
          </a:xfrm>
          <a:prstGeom prst="rect">
            <a:avLst/>
          </a:prstGeom>
          <a:noFill/>
        </p:spPr>
        <p:txBody>
          <a:bodyPr wrap="square" rtlCol="0">
            <a:spAutoFit/>
          </a:bodyPr>
          <a:lstStyle/>
          <a:p>
            <a:r>
              <a:rPr kumimoji="1" lang="ja-JP" altLang="en-US" sz="4000" dirty="0"/>
              <a:t>佐倉市教育委員会</a:t>
            </a:r>
          </a:p>
        </p:txBody>
      </p:sp>
      <p:sp>
        <p:nvSpPr>
          <p:cNvPr id="9" name="スライド番号プレースホルダー 8"/>
          <p:cNvSpPr>
            <a:spLocks noGrp="1"/>
          </p:cNvSpPr>
          <p:nvPr>
            <p:ph type="sldNum" sz="quarter" idx="12"/>
          </p:nvPr>
        </p:nvSpPr>
        <p:spPr/>
        <p:txBody>
          <a:bodyPr/>
          <a:lstStyle/>
          <a:p>
            <a:fld id="{48F63A3B-78C7-47BE-AE5E-E10140E04643}" type="slidenum">
              <a:rPr lang="en-US" smtClean="0"/>
              <a:t>10</a:t>
            </a:fld>
            <a:endParaRPr lang="en-US" dirty="0"/>
          </a:p>
        </p:txBody>
      </p:sp>
      <p:sp>
        <p:nvSpPr>
          <p:cNvPr id="7" name="タイトル 1"/>
          <p:cNvSpPr txBox="1">
            <a:spLocks/>
          </p:cNvSpPr>
          <p:nvPr/>
        </p:nvSpPr>
        <p:spPr>
          <a:xfrm>
            <a:off x="0" y="0"/>
            <a:ext cx="12192000" cy="947977"/>
          </a:xfrm>
          <a:prstGeom prst="rect">
            <a:avLst/>
          </a:prstGeom>
          <a:solidFill>
            <a:srgbClr val="00B0F0"/>
          </a:solidFill>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dirty="0">
                <a:solidFill>
                  <a:schemeClr val="bg1"/>
                </a:solidFill>
                <a:latin typeface="+mn-ea"/>
              </a:rPr>
              <a:t>オンライン配信</a:t>
            </a:r>
            <a:endParaRPr lang="ja-JP" altLang="en-US" dirty="0"/>
          </a:p>
        </p:txBody>
      </p:sp>
      <p:sp>
        <p:nvSpPr>
          <p:cNvPr id="17" name="テキスト ボックス 16"/>
          <p:cNvSpPr txBox="1"/>
          <p:nvPr/>
        </p:nvSpPr>
        <p:spPr>
          <a:xfrm>
            <a:off x="751158" y="4554457"/>
            <a:ext cx="2133600" cy="830997"/>
          </a:xfrm>
          <a:prstGeom prst="rect">
            <a:avLst/>
          </a:prstGeom>
          <a:blipFill>
            <a:blip r:embed="rId4"/>
            <a:tile tx="0" ty="0" sx="100000" sy="100000" flip="none" algn="tl"/>
          </a:blipFill>
          <a:ln>
            <a:round/>
          </a:ln>
          <a:scene3d>
            <a:camera prst="orthographicFront"/>
            <a:lightRig rig="threePt" dir="t"/>
          </a:scene3d>
          <a:sp3d>
            <a:bevelB/>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ja-JP" altLang="en-US" sz="2400" dirty="0">
                <a:solidFill>
                  <a:srgbClr val="FF0000"/>
                </a:solidFill>
              </a:rPr>
              <a:t>学校と家庭の</a:t>
            </a:r>
            <a:endParaRPr lang="en-US" altLang="ja-JP" sz="2400" dirty="0">
              <a:solidFill>
                <a:srgbClr val="FF0000"/>
              </a:solidFill>
            </a:endParaRPr>
          </a:p>
          <a:p>
            <a:pPr algn="ctr"/>
            <a:r>
              <a:rPr lang="ja-JP" altLang="en-US" sz="2400" dirty="0">
                <a:solidFill>
                  <a:srgbClr val="FF0000"/>
                </a:solidFill>
              </a:rPr>
              <a:t>オンライン通信</a:t>
            </a:r>
            <a:endParaRPr kumimoji="1" lang="ja-JP" altLang="en-US" sz="2400" dirty="0">
              <a:solidFill>
                <a:srgbClr val="FF0000"/>
              </a:solidFill>
            </a:endParaRPr>
          </a:p>
        </p:txBody>
      </p:sp>
      <p:sp>
        <p:nvSpPr>
          <p:cNvPr id="19" name="テキスト ボックス 18"/>
          <p:cNvSpPr txBox="1"/>
          <p:nvPr/>
        </p:nvSpPr>
        <p:spPr>
          <a:xfrm>
            <a:off x="3976426" y="1877143"/>
            <a:ext cx="3584626" cy="461665"/>
          </a:xfrm>
          <a:prstGeom prst="rect">
            <a:avLst/>
          </a:prstGeom>
          <a:blipFill>
            <a:blip r:embed="rId4"/>
            <a:tile tx="0" ty="0" sx="100000" sy="100000" flip="none" algn="tl"/>
          </a:blipFill>
          <a:ln>
            <a:round/>
          </a:ln>
          <a:scene3d>
            <a:camera prst="orthographicFront"/>
            <a:lightRig rig="threePt" dir="t"/>
          </a:scene3d>
          <a:sp3d>
            <a:bevelB/>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2400" dirty="0">
                <a:solidFill>
                  <a:srgbClr val="FF0000"/>
                </a:solidFill>
              </a:rPr>
              <a:t>オンラインによる授業配信</a:t>
            </a:r>
          </a:p>
        </p:txBody>
      </p:sp>
      <p:sp>
        <p:nvSpPr>
          <p:cNvPr id="20" name="テキスト ボックス 19"/>
          <p:cNvSpPr txBox="1"/>
          <p:nvPr/>
        </p:nvSpPr>
        <p:spPr>
          <a:xfrm>
            <a:off x="9069933" y="4554457"/>
            <a:ext cx="2349612" cy="830997"/>
          </a:xfrm>
          <a:prstGeom prst="rect">
            <a:avLst/>
          </a:prstGeom>
          <a:blipFill>
            <a:blip r:embed="rId4"/>
            <a:tile tx="0" ty="0" sx="100000" sy="100000" flip="none" algn="tl"/>
          </a:blipFill>
          <a:ln>
            <a:round/>
          </a:ln>
          <a:scene3d>
            <a:camera prst="orthographicFront"/>
            <a:lightRig rig="threePt" dir="t"/>
          </a:scene3d>
          <a:sp3d>
            <a:bevelB/>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ja-JP" altLang="en-US" sz="2400" dirty="0">
                <a:solidFill>
                  <a:srgbClr val="FF0000"/>
                </a:solidFill>
              </a:rPr>
              <a:t>オンラインによる</a:t>
            </a:r>
            <a:endParaRPr lang="en-US" altLang="ja-JP" sz="2400" dirty="0">
              <a:solidFill>
                <a:srgbClr val="FF0000"/>
              </a:solidFill>
            </a:endParaRPr>
          </a:p>
          <a:p>
            <a:pPr algn="ctr"/>
            <a:r>
              <a:rPr lang="ja-JP" altLang="en-US" sz="2400" dirty="0">
                <a:solidFill>
                  <a:srgbClr val="FF0000"/>
                </a:solidFill>
              </a:rPr>
              <a:t>学活・健康観察</a:t>
            </a:r>
            <a:endParaRPr kumimoji="1" lang="ja-JP" altLang="en-US" sz="2400" dirty="0">
              <a:solidFill>
                <a:srgbClr val="FF0000"/>
              </a:solidFill>
            </a:endParaRPr>
          </a:p>
        </p:txBody>
      </p:sp>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8963" y="1685366"/>
            <a:ext cx="3618532" cy="2712388"/>
          </a:xfrm>
          <a:prstGeom prst="rect">
            <a:avLst/>
          </a:prstGeom>
          <a:ln>
            <a:noFill/>
          </a:ln>
          <a:effectLst>
            <a:softEdge rad="112500"/>
          </a:effectLst>
        </p:spPr>
      </p:pic>
      <p:pic>
        <p:nvPicPr>
          <p:cNvPr id="15" name="図 14"/>
          <p:cNvPicPr>
            <a:picLocks noChangeAspect="1"/>
          </p:cNvPicPr>
          <p:nvPr/>
        </p:nvPicPr>
        <p:blipFill rotWithShape="1">
          <a:blip r:embed="rId6">
            <a:extLst>
              <a:ext uri="{28A0092B-C50C-407E-A947-70E740481C1C}">
                <a14:useLocalDpi xmlns:a14="http://schemas.microsoft.com/office/drawing/2010/main" val="0"/>
              </a:ext>
            </a:extLst>
          </a:blip>
          <a:srcRect t="-126" b="30456"/>
          <a:stretch/>
        </p:blipFill>
        <p:spPr>
          <a:xfrm>
            <a:off x="667318" y="1490528"/>
            <a:ext cx="2348175" cy="2907225"/>
          </a:xfrm>
          <a:prstGeom prst="rect">
            <a:avLst/>
          </a:prstGeom>
          <a:ln>
            <a:noFill/>
          </a:ln>
          <a:effectLst>
            <a:softEdge rad="112500"/>
          </a:effectLst>
        </p:spPr>
      </p:pic>
      <p:pic>
        <p:nvPicPr>
          <p:cNvPr id="8" name="図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6182" y="2459318"/>
            <a:ext cx="4682648" cy="3510031"/>
          </a:xfrm>
          <a:prstGeom prst="rect">
            <a:avLst/>
          </a:prstGeom>
          <a:ln>
            <a:noFill/>
          </a:ln>
          <a:effectLst>
            <a:softEdge rad="112500"/>
          </a:effectLst>
        </p:spPr>
      </p:pic>
    </p:spTree>
    <p:extLst>
      <p:ext uri="{BB962C8B-B14F-4D97-AF65-F5344CB8AC3E}">
        <p14:creationId xmlns:p14="http://schemas.microsoft.com/office/powerpoint/2010/main" val="2095483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5909094"/>
            <a:ext cx="12192000" cy="94890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0"/>
              <a:solidFill>
                <a:schemeClr val="tx1"/>
              </a:solidFill>
              <a:effectLst>
                <a:outerShdw blurRad="38100" dist="19050" dir="2700000" algn="tl" rotWithShape="0">
                  <a:schemeClr val="dk1">
                    <a:alpha val="40000"/>
                  </a:schemeClr>
                </a:outerShdw>
              </a:effectLst>
            </a:endParaRPr>
          </a:p>
        </p:txBody>
      </p:sp>
      <p:pic>
        <p:nvPicPr>
          <p:cNvPr id="5" name="図 4"/>
          <p:cNvPicPr/>
          <p:nvPr/>
        </p:nvPicPr>
        <p:blipFill>
          <a:blip r:embed="rId3" cstate="print">
            <a:extLst>
              <a:ext uri="{28A0092B-C50C-407E-A947-70E740481C1C}">
                <a14:useLocalDpi xmlns:a14="http://schemas.microsoft.com/office/drawing/2010/main" val="0"/>
              </a:ext>
            </a:extLst>
          </a:blip>
          <a:stretch>
            <a:fillRect/>
          </a:stretch>
        </p:blipFill>
        <p:spPr>
          <a:xfrm>
            <a:off x="1502703" y="5944348"/>
            <a:ext cx="925363" cy="878398"/>
          </a:xfrm>
          <a:prstGeom prst="rect">
            <a:avLst/>
          </a:prstGeom>
        </p:spPr>
      </p:pic>
      <p:sp>
        <p:nvSpPr>
          <p:cNvPr id="6" name="テキスト ボックス 5"/>
          <p:cNvSpPr txBox="1"/>
          <p:nvPr/>
        </p:nvSpPr>
        <p:spPr>
          <a:xfrm>
            <a:off x="2648309" y="6029604"/>
            <a:ext cx="7962181" cy="707886"/>
          </a:xfrm>
          <a:prstGeom prst="rect">
            <a:avLst/>
          </a:prstGeom>
          <a:noFill/>
        </p:spPr>
        <p:txBody>
          <a:bodyPr wrap="square" rtlCol="0">
            <a:spAutoFit/>
          </a:bodyPr>
          <a:lstStyle/>
          <a:p>
            <a:r>
              <a:rPr kumimoji="1" lang="ja-JP" altLang="en-US" sz="4000" dirty="0"/>
              <a:t>佐倉市教育委員会</a:t>
            </a:r>
          </a:p>
        </p:txBody>
      </p:sp>
      <p:sp>
        <p:nvSpPr>
          <p:cNvPr id="9" name="スライド番号プレースホルダー 8"/>
          <p:cNvSpPr>
            <a:spLocks noGrp="1"/>
          </p:cNvSpPr>
          <p:nvPr>
            <p:ph type="sldNum" sz="quarter" idx="12"/>
          </p:nvPr>
        </p:nvSpPr>
        <p:spPr/>
        <p:txBody>
          <a:bodyPr/>
          <a:lstStyle/>
          <a:p>
            <a:fld id="{48F63A3B-78C7-47BE-AE5E-E10140E04643}" type="slidenum">
              <a:rPr lang="en-US" smtClean="0"/>
              <a:t>11</a:t>
            </a:fld>
            <a:endParaRPr lang="en-US" dirty="0"/>
          </a:p>
        </p:txBody>
      </p:sp>
      <p:sp>
        <p:nvSpPr>
          <p:cNvPr id="10" name="タイトル 1"/>
          <p:cNvSpPr txBox="1">
            <a:spLocks/>
          </p:cNvSpPr>
          <p:nvPr/>
        </p:nvSpPr>
        <p:spPr>
          <a:xfrm>
            <a:off x="0" y="0"/>
            <a:ext cx="12192000" cy="947977"/>
          </a:xfrm>
          <a:prstGeom prst="rect">
            <a:avLst/>
          </a:prstGeom>
          <a:solidFill>
            <a:srgbClr val="00B0F0"/>
          </a:solidFill>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dirty="0">
                <a:solidFill>
                  <a:schemeClr val="bg1"/>
                </a:solidFill>
                <a:latin typeface="+mn-ea"/>
              </a:rPr>
              <a:t>令和７年度の目標</a:t>
            </a:r>
            <a:endParaRPr lang="ja-JP" altLang="en-US" dirty="0"/>
          </a:p>
        </p:txBody>
      </p:sp>
      <p:sp>
        <p:nvSpPr>
          <p:cNvPr id="3" name="正方形/長方形 2">
            <a:extLst>
              <a:ext uri="{FF2B5EF4-FFF2-40B4-BE49-F238E27FC236}">
                <a16:creationId xmlns:a16="http://schemas.microsoft.com/office/drawing/2014/main" id="{90E3F5C7-4516-ECD3-926C-96101DCA6914}"/>
              </a:ext>
            </a:extLst>
          </p:cNvPr>
          <p:cNvSpPr/>
          <p:nvPr/>
        </p:nvSpPr>
        <p:spPr>
          <a:xfrm>
            <a:off x="189286" y="2273738"/>
            <a:ext cx="11813428" cy="3539430"/>
          </a:xfrm>
          <a:prstGeom prst="rect">
            <a:avLst/>
          </a:prstGeom>
          <a:solidFill>
            <a:schemeClr val="bg1"/>
          </a:solidFill>
          <a:ln w="66675">
            <a:solidFill>
              <a:schemeClr val="tx2">
                <a:lumMod val="75000"/>
              </a:schemeClr>
            </a:solidFill>
            <a:bevel/>
          </a:ln>
        </p:spPr>
        <p:txBody>
          <a:bodyPr wrap="square" lIns="91440" tIns="45720" rIns="91440" bIns="45720">
            <a:spAutoFit/>
          </a:bodyPr>
          <a:lstStyle/>
          <a:p>
            <a:pPr algn="ctr"/>
            <a:r>
              <a:rPr lang="en-US" altLang="ja-JP" sz="4000" b="1" dirty="0">
                <a:ln w="10160">
                  <a:solidFill>
                    <a:schemeClr val="tx1"/>
                  </a:solidFill>
                  <a:prstDash val="solid"/>
                </a:ln>
                <a:solidFill>
                  <a:srgbClr val="00B0F0"/>
                </a:solidFill>
                <a:latin typeface="+mn-ea"/>
              </a:rPr>
              <a:t>ICT</a:t>
            </a:r>
            <a:r>
              <a:rPr lang="ja-JP" altLang="en-US" sz="4000" b="1" dirty="0">
                <a:ln w="10160">
                  <a:solidFill>
                    <a:schemeClr val="tx1"/>
                  </a:solidFill>
                  <a:prstDash val="solid"/>
                </a:ln>
                <a:solidFill>
                  <a:srgbClr val="00B0F0"/>
                </a:solidFill>
                <a:latin typeface="+mn-ea"/>
              </a:rPr>
              <a:t>を活用し、児童生徒が教師と共に学び方を決める</a:t>
            </a:r>
            <a:endParaRPr lang="en-US" altLang="ja-JP" sz="4000" b="1" dirty="0">
              <a:ln w="10160">
                <a:solidFill>
                  <a:schemeClr val="tx1"/>
                </a:solidFill>
                <a:prstDash val="solid"/>
              </a:ln>
              <a:solidFill>
                <a:srgbClr val="00B0F0"/>
              </a:solidFill>
            </a:endParaRPr>
          </a:p>
          <a:p>
            <a:endParaRPr lang="en-US" altLang="ja-JP" sz="3200" b="1" dirty="0">
              <a:ln w="12700">
                <a:solidFill>
                  <a:schemeClr val="tx2">
                    <a:lumMod val="75000"/>
                  </a:schemeClr>
                </a:solidFill>
                <a:prstDash val="solid"/>
              </a:ln>
              <a:solidFill>
                <a:srgbClr val="FFFF00"/>
              </a:solidFill>
            </a:endParaRPr>
          </a:p>
          <a:p>
            <a:r>
              <a:rPr lang="ja-JP" altLang="en-US" sz="3800" b="1" dirty="0">
                <a:ln w="10160">
                  <a:solidFill>
                    <a:schemeClr val="tx1"/>
                  </a:solidFill>
                  <a:prstDash val="solid"/>
                </a:ln>
                <a:solidFill>
                  <a:srgbClr val="FFFF00"/>
                </a:solidFill>
              </a:rPr>
              <a:t>〇</a:t>
            </a:r>
            <a:r>
              <a:rPr lang="ja-JP" altLang="ja-JP" sz="3800" b="1" dirty="0">
                <a:ln w="10160">
                  <a:solidFill>
                    <a:schemeClr val="tx1"/>
                  </a:solidFill>
                  <a:prstDash val="solid"/>
                </a:ln>
                <a:solidFill>
                  <a:srgbClr val="FFFF00"/>
                </a:solidFill>
              </a:rPr>
              <a:t>児童生徒が個々の学習状況・内容に応じて学習支援ソ</a:t>
            </a:r>
            <a:endParaRPr lang="en-US" altLang="ja-JP" sz="3800" b="1" dirty="0">
              <a:ln w="10160">
                <a:solidFill>
                  <a:schemeClr val="tx1"/>
                </a:solidFill>
                <a:prstDash val="solid"/>
              </a:ln>
              <a:solidFill>
                <a:srgbClr val="FFFF00"/>
              </a:solidFill>
            </a:endParaRPr>
          </a:p>
          <a:p>
            <a:r>
              <a:rPr lang="ja-JP" altLang="en-US" sz="3800" b="1" dirty="0">
                <a:ln w="10160">
                  <a:solidFill>
                    <a:schemeClr val="tx1"/>
                  </a:solidFill>
                  <a:prstDash val="solid"/>
                </a:ln>
                <a:solidFill>
                  <a:srgbClr val="FFFF00"/>
                </a:solidFill>
              </a:rPr>
              <a:t>　 </a:t>
            </a:r>
            <a:r>
              <a:rPr lang="ja-JP" altLang="ja-JP" sz="3800" b="1" dirty="0">
                <a:ln w="10160">
                  <a:solidFill>
                    <a:schemeClr val="tx1"/>
                  </a:solidFill>
                  <a:prstDash val="solid"/>
                </a:ln>
                <a:solidFill>
                  <a:srgbClr val="FFFF00"/>
                </a:solidFill>
              </a:rPr>
              <a:t>フトを選択・有効活用し、他者と協働しながら学ぶことが</a:t>
            </a:r>
            <a:endParaRPr lang="en-US" altLang="ja-JP" sz="3800" b="1" dirty="0">
              <a:ln w="10160">
                <a:solidFill>
                  <a:schemeClr val="tx1"/>
                </a:solidFill>
                <a:prstDash val="solid"/>
              </a:ln>
              <a:solidFill>
                <a:srgbClr val="FFFF00"/>
              </a:solidFill>
            </a:endParaRPr>
          </a:p>
          <a:p>
            <a:r>
              <a:rPr lang="ja-JP" altLang="en-US" sz="3800" b="1" dirty="0">
                <a:ln w="10160">
                  <a:solidFill>
                    <a:schemeClr val="tx1"/>
                  </a:solidFill>
                  <a:prstDash val="solid"/>
                </a:ln>
                <a:solidFill>
                  <a:srgbClr val="FFFF00"/>
                </a:solidFill>
              </a:rPr>
              <a:t>　 </a:t>
            </a:r>
            <a:r>
              <a:rPr lang="ja-JP" altLang="ja-JP" sz="3800" b="1" dirty="0">
                <a:ln w="10160">
                  <a:solidFill>
                    <a:schemeClr val="tx1"/>
                  </a:solidFill>
                  <a:prstDash val="solid"/>
                </a:ln>
                <a:solidFill>
                  <a:srgbClr val="FFFF00"/>
                </a:solidFill>
              </a:rPr>
              <a:t>できる。</a:t>
            </a:r>
            <a:endParaRPr lang="en-US" altLang="ja-JP" sz="3800" b="1" dirty="0">
              <a:ln w="10160">
                <a:solidFill>
                  <a:schemeClr val="tx1"/>
                </a:solidFill>
                <a:prstDash val="solid"/>
              </a:ln>
              <a:solidFill>
                <a:srgbClr val="FFFF00"/>
              </a:solidFill>
            </a:endParaRPr>
          </a:p>
          <a:p>
            <a:r>
              <a:rPr lang="ja-JP" altLang="en-US" sz="3800" b="1" dirty="0">
                <a:ln w="10160">
                  <a:solidFill>
                    <a:schemeClr val="tx1"/>
                  </a:solidFill>
                  <a:prstDash val="solid"/>
                </a:ln>
                <a:solidFill>
                  <a:srgbClr val="FFFF00"/>
                </a:solidFill>
              </a:rPr>
              <a:t>〇家庭学習でも、学習支援ソフトを活用できる。</a:t>
            </a:r>
            <a:endParaRPr lang="ja-JP" altLang="ja-JP" sz="3800" b="1" dirty="0">
              <a:ln w="10160">
                <a:solidFill>
                  <a:schemeClr val="tx1"/>
                </a:solidFill>
                <a:prstDash val="solid"/>
              </a:ln>
              <a:solidFill>
                <a:srgbClr val="FFFF00"/>
              </a:solidFill>
            </a:endParaRPr>
          </a:p>
        </p:txBody>
      </p:sp>
      <p:sp>
        <p:nvSpPr>
          <p:cNvPr id="8" name="正方形/長方形 7">
            <a:extLst>
              <a:ext uri="{FF2B5EF4-FFF2-40B4-BE49-F238E27FC236}">
                <a16:creationId xmlns:a16="http://schemas.microsoft.com/office/drawing/2014/main" id="{748E791F-6D8B-FDC7-8205-F596B68157C3}"/>
              </a:ext>
            </a:extLst>
          </p:cNvPr>
          <p:cNvSpPr/>
          <p:nvPr/>
        </p:nvSpPr>
        <p:spPr>
          <a:xfrm>
            <a:off x="2878869" y="1177551"/>
            <a:ext cx="6434262" cy="769441"/>
          </a:xfrm>
          <a:prstGeom prst="rect">
            <a:avLst/>
          </a:prstGeom>
          <a:solidFill>
            <a:schemeClr val="bg1"/>
          </a:solidFill>
          <a:ln w="66675">
            <a:solidFill>
              <a:schemeClr val="tx2">
                <a:lumMod val="75000"/>
              </a:schemeClr>
            </a:solidFill>
            <a:bevel/>
          </a:ln>
        </p:spPr>
        <p:txBody>
          <a:bodyPr wrap="square" lIns="91440" tIns="45720" rIns="91440" bIns="45720">
            <a:spAutoFit/>
          </a:bodyPr>
          <a:lstStyle/>
          <a:p>
            <a:pPr algn="ctr"/>
            <a:r>
              <a:rPr lang="ja-JP" altLang="en-US" sz="4400" b="1" dirty="0">
                <a:ln w="12700">
                  <a:solidFill>
                    <a:schemeClr val="tx2">
                      <a:lumMod val="75000"/>
                    </a:schemeClr>
                  </a:solidFill>
                  <a:prstDash val="solid"/>
                </a:ln>
                <a:solidFill>
                  <a:srgbClr val="FF0000"/>
                </a:solidFill>
              </a:rPr>
              <a:t>児童生徒の目標</a:t>
            </a:r>
            <a:endParaRPr lang="ja-JP" altLang="en-US" sz="4400" b="1" cap="none" spc="0" dirty="0">
              <a:ln w="12700">
                <a:solidFill>
                  <a:schemeClr val="tx2">
                    <a:lumMod val="75000"/>
                  </a:schemeClr>
                </a:solidFill>
                <a:prstDash val="solid"/>
              </a:ln>
              <a:solidFill>
                <a:srgbClr val="FF0000"/>
              </a:solidFill>
            </a:endParaRPr>
          </a:p>
        </p:txBody>
      </p:sp>
    </p:spTree>
    <p:extLst>
      <p:ext uri="{BB962C8B-B14F-4D97-AF65-F5344CB8AC3E}">
        <p14:creationId xmlns:p14="http://schemas.microsoft.com/office/powerpoint/2010/main" val="288383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5909094"/>
            <a:ext cx="12192000" cy="94890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0"/>
              <a:solidFill>
                <a:schemeClr val="tx1"/>
              </a:solidFill>
              <a:effectLst>
                <a:outerShdw blurRad="38100" dist="19050" dir="2700000" algn="tl" rotWithShape="0">
                  <a:schemeClr val="dk1">
                    <a:alpha val="40000"/>
                  </a:schemeClr>
                </a:outerShdw>
              </a:effectLst>
            </a:endParaRPr>
          </a:p>
        </p:txBody>
      </p:sp>
      <p:pic>
        <p:nvPicPr>
          <p:cNvPr id="5" name="図 4"/>
          <p:cNvPicPr/>
          <p:nvPr/>
        </p:nvPicPr>
        <p:blipFill>
          <a:blip r:embed="rId3" cstate="print">
            <a:extLst>
              <a:ext uri="{28A0092B-C50C-407E-A947-70E740481C1C}">
                <a14:useLocalDpi xmlns:a14="http://schemas.microsoft.com/office/drawing/2010/main" val="0"/>
              </a:ext>
            </a:extLst>
          </a:blip>
          <a:stretch>
            <a:fillRect/>
          </a:stretch>
        </p:blipFill>
        <p:spPr>
          <a:xfrm>
            <a:off x="1502703" y="5944348"/>
            <a:ext cx="925363" cy="878398"/>
          </a:xfrm>
          <a:prstGeom prst="rect">
            <a:avLst/>
          </a:prstGeom>
        </p:spPr>
      </p:pic>
      <p:sp>
        <p:nvSpPr>
          <p:cNvPr id="6" name="テキスト ボックス 5"/>
          <p:cNvSpPr txBox="1"/>
          <p:nvPr/>
        </p:nvSpPr>
        <p:spPr>
          <a:xfrm>
            <a:off x="2648309" y="6029604"/>
            <a:ext cx="7962181" cy="707886"/>
          </a:xfrm>
          <a:prstGeom prst="rect">
            <a:avLst/>
          </a:prstGeom>
          <a:noFill/>
        </p:spPr>
        <p:txBody>
          <a:bodyPr wrap="square" rtlCol="0">
            <a:spAutoFit/>
          </a:bodyPr>
          <a:lstStyle/>
          <a:p>
            <a:r>
              <a:rPr kumimoji="1" lang="ja-JP" altLang="en-US" sz="4000" dirty="0"/>
              <a:t>佐倉市教育委員会</a:t>
            </a:r>
          </a:p>
        </p:txBody>
      </p:sp>
      <p:sp>
        <p:nvSpPr>
          <p:cNvPr id="9" name="スライド番号プレースホルダー 8"/>
          <p:cNvSpPr>
            <a:spLocks noGrp="1"/>
          </p:cNvSpPr>
          <p:nvPr>
            <p:ph type="sldNum" sz="quarter" idx="12"/>
          </p:nvPr>
        </p:nvSpPr>
        <p:spPr/>
        <p:txBody>
          <a:bodyPr/>
          <a:lstStyle/>
          <a:p>
            <a:fld id="{48F63A3B-78C7-47BE-AE5E-E10140E04643}" type="slidenum">
              <a:rPr lang="en-US" smtClean="0"/>
              <a:t>12</a:t>
            </a:fld>
            <a:endParaRPr lang="en-US" dirty="0"/>
          </a:p>
        </p:txBody>
      </p:sp>
      <p:sp>
        <p:nvSpPr>
          <p:cNvPr id="27" name="正方形/長方形 26"/>
          <p:cNvSpPr/>
          <p:nvPr/>
        </p:nvSpPr>
        <p:spPr>
          <a:xfrm>
            <a:off x="2878869" y="1198456"/>
            <a:ext cx="6434262" cy="769441"/>
          </a:xfrm>
          <a:prstGeom prst="rect">
            <a:avLst/>
          </a:prstGeom>
          <a:solidFill>
            <a:schemeClr val="bg1"/>
          </a:solidFill>
          <a:ln w="66675">
            <a:solidFill>
              <a:schemeClr val="tx2">
                <a:lumMod val="75000"/>
              </a:schemeClr>
            </a:solidFill>
            <a:bevel/>
          </a:ln>
        </p:spPr>
        <p:txBody>
          <a:bodyPr wrap="square" lIns="91440" tIns="45720" rIns="91440" bIns="45720">
            <a:spAutoFit/>
          </a:bodyPr>
          <a:lstStyle/>
          <a:p>
            <a:pPr algn="ctr"/>
            <a:r>
              <a:rPr lang="ja-JP" altLang="en-US" sz="4400" b="1" cap="none" spc="0" dirty="0">
                <a:ln w="12700">
                  <a:solidFill>
                    <a:schemeClr val="tx2">
                      <a:lumMod val="75000"/>
                    </a:schemeClr>
                  </a:solidFill>
                  <a:prstDash val="solid"/>
                </a:ln>
                <a:solidFill>
                  <a:srgbClr val="FF0000"/>
                </a:solidFill>
              </a:rPr>
              <a:t>教職員</a:t>
            </a:r>
            <a:r>
              <a:rPr lang="ja-JP" altLang="en-US" sz="4400" b="1" dirty="0">
                <a:ln w="12700">
                  <a:solidFill>
                    <a:schemeClr val="tx2">
                      <a:lumMod val="75000"/>
                    </a:schemeClr>
                  </a:solidFill>
                  <a:prstDash val="solid"/>
                </a:ln>
                <a:solidFill>
                  <a:srgbClr val="FF0000"/>
                </a:solidFill>
              </a:rPr>
              <a:t>の目標</a:t>
            </a:r>
            <a:endParaRPr lang="ja-JP" altLang="en-US" sz="4400" b="1" cap="none" spc="0" dirty="0">
              <a:ln w="12700">
                <a:solidFill>
                  <a:schemeClr val="tx2">
                    <a:lumMod val="75000"/>
                  </a:schemeClr>
                </a:solidFill>
                <a:prstDash val="solid"/>
              </a:ln>
              <a:solidFill>
                <a:srgbClr val="FF0000"/>
              </a:solidFill>
            </a:endParaRPr>
          </a:p>
        </p:txBody>
      </p:sp>
      <p:sp>
        <p:nvSpPr>
          <p:cNvPr id="10" name="タイトル 1"/>
          <p:cNvSpPr txBox="1">
            <a:spLocks/>
          </p:cNvSpPr>
          <p:nvPr/>
        </p:nvSpPr>
        <p:spPr>
          <a:xfrm>
            <a:off x="0" y="0"/>
            <a:ext cx="12192000" cy="947977"/>
          </a:xfrm>
          <a:prstGeom prst="rect">
            <a:avLst/>
          </a:prstGeom>
          <a:solidFill>
            <a:srgbClr val="00B0F0"/>
          </a:solidFill>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dirty="0">
                <a:solidFill>
                  <a:schemeClr val="bg1"/>
                </a:solidFill>
                <a:latin typeface="+mn-ea"/>
              </a:rPr>
              <a:t>令和７年度の目標</a:t>
            </a:r>
            <a:endParaRPr lang="ja-JP" altLang="en-US" dirty="0"/>
          </a:p>
        </p:txBody>
      </p:sp>
      <p:sp>
        <p:nvSpPr>
          <p:cNvPr id="7" name="正方形/長方形 6">
            <a:extLst>
              <a:ext uri="{FF2B5EF4-FFF2-40B4-BE49-F238E27FC236}">
                <a16:creationId xmlns:a16="http://schemas.microsoft.com/office/drawing/2014/main" id="{4F23CA1D-661E-8C2A-7116-AA4100C253B9}"/>
              </a:ext>
            </a:extLst>
          </p:cNvPr>
          <p:cNvSpPr/>
          <p:nvPr/>
        </p:nvSpPr>
        <p:spPr>
          <a:xfrm>
            <a:off x="189286" y="2218376"/>
            <a:ext cx="11813428" cy="3570208"/>
          </a:xfrm>
          <a:prstGeom prst="rect">
            <a:avLst/>
          </a:prstGeom>
          <a:solidFill>
            <a:schemeClr val="bg1"/>
          </a:solidFill>
          <a:ln w="66675">
            <a:solidFill>
              <a:schemeClr val="tx2">
                <a:lumMod val="75000"/>
              </a:schemeClr>
            </a:solidFill>
            <a:bevel/>
          </a:ln>
        </p:spPr>
        <p:txBody>
          <a:bodyPr wrap="square" lIns="91440" tIns="45720" rIns="91440" bIns="45720">
            <a:spAutoFit/>
          </a:bodyPr>
          <a:lstStyle/>
          <a:p>
            <a:pPr algn="ctr"/>
            <a:r>
              <a:rPr lang="ja-JP" altLang="en-US" sz="3400" b="1" dirty="0">
                <a:ln w="12700">
                  <a:solidFill>
                    <a:schemeClr val="tx2">
                      <a:lumMod val="75000"/>
                    </a:schemeClr>
                  </a:solidFill>
                  <a:prstDash val="solid"/>
                </a:ln>
                <a:solidFill>
                  <a:srgbClr val="00B0F0"/>
                </a:solidFill>
              </a:rPr>
              <a:t>授業に</a:t>
            </a:r>
            <a:r>
              <a:rPr lang="en-US" altLang="ja-JP" sz="3400" b="1" dirty="0">
                <a:ln w="12700">
                  <a:solidFill>
                    <a:schemeClr val="tx2">
                      <a:lumMod val="75000"/>
                    </a:schemeClr>
                  </a:solidFill>
                  <a:prstDash val="solid"/>
                </a:ln>
                <a:solidFill>
                  <a:srgbClr val="00B0F0"/>
                </a:solidFill>
              </a:rPr>
              <a:t>ICT</a:t>
            </a:r>
            <a:r>
              <a:rPr lang="ja-JP" altLang="en-US" sz="3400" b="1" dirty="0">
                <a:ln w="12700">
                  <a:solidFill>
                    <a:schemeClr val="tx2">
                      <a:lumMod val="75000"/>
                    </a:schemeClr>
                  </a:solidFill>
                  <a:prstDash val="solid"/>
                </a:ln>
                <a:solidFill>
                  <a:srgbClr val="00B0F0"/>
                </a:solidFill>
              </a:rPr>
              <a:t>を活用して指導する能力　肯定的回答９０％以上達成</a:t>
            </a:r>
            <a:endParaRPr lang="en-US" altLang="ja-JP" sz="3400" b="1" dirty="0">
              <a:ln w="12700">
                <a:solidFill>
                  <a:schemeClr val="tx2">
                    <a:lumMod val="75000"/>
                  </a:schemeClr>
                </a:solidFill>
                <a:prstDash val="solid"/>
              </a:ln>
              <a:solidFill>
                <a:srgbClr val="00B0F0"/>
              </a:solidFill>
            </a:endParaRPr>
          </a:p>
          <a:p>
            <a:pPr algn="ctr"/>
            <a:endParaRPr lang="en-US" altLang="ja-JP" sz="3200" b="1" dirty="0">
              <a:ln w="12700">
                <a:solidFill>
                  <a:schemeClr val="tx2">
                    <a:lumMod val="75000"/>
                  </a:schemeClr>
                </a:solidFill>
                <a:prstDash val="solid"/>
              </a:ln>
              <a:solidFill>
                <a:srgbClr val="00B0F0"/>
              </a:solidFill>
            </a:endParaRPr>
          </a:p>
          <a:p>
            <a:r>
              <a:rPr lang="ja-JP" altLang="en-US" sz="3200" b="1" dirty="0">
                <a:ln w="12700">
                  <a:solidFill>
                    <a:schemeClr val="tx2">
                      <a:lumMod val="75000"/>
                    </a:schemeClr>
                  </a:solidFill>
                  <a:prstDash val="solid"/>
                </a:ln>
                <a:solidFill>
                  <a:srgbClr val="FFFF00"/>
                </a:solidFill>
              </a:rPr>
              <a:t>〇児童生徒の意見を効果的に集約・提示できる。</a:t>
            </a:r>
            <a:endParaRPr lang="en-US" altLang="ja-JP" sz="3200" b="1" dirty="0">
              <a:ln w="12700">
                <a:solidFill>
                  <a:schemeClr val="tx2">
                    <a:lumMod val="75000"/>
                  </a:schemeClr>
                </a:solidFill>
                <a:prstDash val="solid"/>
              </a:ln>
              <a:solidFill>
                <a:srgbClr val="FFFF00"/>
              </a:solidFill>
            </a:endParaRPr>
          </a:p>
          <a:p>
            <a:r>
              <a:rPr lang="ja-JP" altLang="en-US" sz="3200" b="1" dirty="0">
                <a:ln w="12700">
                  <a:solidFill>
                    <a:schemeClr val="tx2">
                      <a:lumMod val="75000"/>
                    </a:schemeClr>
                  </a:solidFill>
                  <a:prstDash val="solid"/>
                </a:ln>
                <a:solidFill>
                  <a:srgbClr val="FFFF00"/>
                </a:solidFill>
              </a:rPr>
              <a:t>〇児童生徒の特性や学習進度等に応じ、</a:t>
            </a:r>
            <a:r>
              <a:rPr lang="en-US" altLang="ja-JP" sz="3200" b="1" dirty="0">
                <a:ln w="12700">
                  <a:solidFill>
                    <a:schemeClr val="tx2">
                      <a:lumMod val="75000"/>
                    </a:schemeClr>
                  </a:solidFill>
                  <a:prstDash val="solid"/>
                </a:ln>
                <a:solidFill>
                  <a:srgbClr val="FFFF00"/>
                </a:solidFill>
              </a:rPr>
              <a:t>ICT</a:t>
            </a:r>
            <a:r>
              <a:rPr lang="ja-JP" altLang="en-US" sz="3200" b="1" dirty="0">
                <a:ln w="12700">
                  <a:solidFill>
                    <a:schemeClr val="tx2">
                      <a:lumMod val="75000"/>
                    </a:schemeClr>
                  </a:solidFill>
                  <a:prstDash val="solid"/>
                </a:ln>
                <a:solidFill>
                  <a:srgbClr val="FFFF00"/>
                </a:solidFill>
              </a:rPr>
              <a:t>を活用して指導方法・</a:t>
            </a:r>
            <a:endParaRPr lang="en-US" altLang="ja-JP" sz="3200" b="1" dirty="0">
              <a:ln w="12700">
                <a:solidFill>
                  <a:schemeClr val="tx2">
                    <a:lumMod val="75000"/>
                  </a:schemeClr>
                </a:solidFill>
                <a:prstDash val="solid"/>
              </a:ln>
              <a:solidFill>
                <a:srgbClr val="FFFF00"/>
              </a:solidFill>
            </a:endParaRPr>
          </a:p>
          <a:p>
            <a:r>
              <a:rPr lang="ja-JP" altLang="en-US" sz="3200" b="1" dirty="0">
                <a:ln w="12700">
                  <a:solidFill>
                    <a:schemeClr val="tx2">
                      <a:lumMod val="75000"/>
                    </a:schemeClr>
                  </a:solidFill>
                  <a:prstDash val="solid"/>
                </a:ln>
                <a:solidFill>
                  <a:srgbClr val="FFFF00"/>
                </a:solidFill>
              </a:rPr>
              <a:t>　 教材等の柔軟な提供・設定を行う。</a:t>
            </a:r>
            <a:endParaRPr lang="en-US" altLang="ja-JP" sz="3200" b="1" dirty="0">
              <a:ln w="12700">
                <a:solidFill>
                  <a:schemeClr val="tx2">
                    <a:lumMod val="75000"/>
                  </a:schemeClr>
                </a:solidFill>
                <a:prstDash val="solid"/>
              </a:ln>
              <a:solidFill>
                <a:srgbClr val="FFFF00"/>
              </a:solidFill>
            </a:endParaRPr>
          </a:p>
          <a:p>
            <a:r>
              <a:rPr lang="ja-JP" altLang="en-US" sz="3200" b="1" dirty="0">
                <a:ln w="12700">
                  <a:solidFill>
                    <a:schemeClr val="tx2">
                      <a:lumMod val="75000"/>
                    </a:schemeClr>
                  </a:solidFill>
                  <a:prstDash val="solid"/>
                </a:ln>
                <a:solidFill>
                  <a:srgbClr val="FFFF00"/>
                </a:solidFill>
              </a:rPr>
              <a:t>〇児童生徒が自らの学習の状況を把握し、主体的に学習を調整す</a:t>
            </a:r>
            <a:endParaRPr lang="en-US" altLang="ja-JP" sz="3200" b="1" dirty="0">
              <a:ln w="12700">
                <a:solidFill>
                  <a:schemeClr val="tx2">
                    <a:lumMod val="75000"/>
                  </a:schemeClr>
                </a:solidFill>
                <a:prstDash val="solid"/>
              </a:ln>
              <a:solidFill>
                <a:srgbClr val="FFFF00"/>
              </a:solidFill>
            </a:endParaRPr>
          </a:p>
          <a:p>
            <a:r>
              <a:rPr lang="ja-JP" altLang="en-US" sz="3200" b="1" dirty="0">
                <a:ln w="12700">
                  <a:solidFill>
                    <a:schemeClr val="tx2">
                      <a:lumMod val="75000"/>
                    </a:schemeClr>
                  </a:solidFill>
                  <a:prstDash val="solid"/>
                </a:ln>
                <a:solidFill>
                  <a:srgbClr val="FFFF00"/>
                </a:solidFill>
              </a:rPr>
              <a:t>　 ることができるよう促す。</a:t>
            </a:r>
            <a:endParaRPr lang="en-US" altLang="ja-JP" sz="3200" b="1" dirty="0">
              <a:ln w="12700">
                <a:solidFill>
                  <a:schemeClr val="tx2">
                    <a:lumMod val="75000"/>
                  </a:schemeClr>
                </a:solidFill>
                <a:prstDash val="solid"/>
              </a:ln>
              <a:solidFill>
                <a:srgbClr val="FFFF00"/>
              </a:solidFill>
            </a:endParaRPr>
          </a:p>
        </p:txBody>
      </p:sp>
    </p:spTree>
    <p:extLst>
      <p:ext uri="{BB962C8B-B14F-4D97-AF65-F5344CB8AC3E}">
        <p14:creationId xmlns:p14="http://schemas.microsoft.com/office/powerpoint/2010/main" val="112749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sp>
        <p:nvSpPr>
          <p:cNvPr id="4" name="正方形/長方形 3"/>
          <p:cNvSpPr/>
          <p:nvPr/>
        </p:nvSpPr>
        <p:spPr>
          <a:xfrm>
            <a:off x="0" y="5944609"/>
            <a:ext cx="12192000" cy="94890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0"/>
              <a:solidFill>
                <a:schemeClr val="tx1"/>
              </a:solidFill>
              <a:effectLst>
                <a:outerShdw blurRad="38100" dist="19050" dir="2700000" algn="tl" rotWithShape="0">
                  <a:schemeClr val="dk1">
                    <a:alpha val="40000"/>
                  </a:schemeClr>
                </a:outerShdw>
              </a:effectLst>
            </a:endParaRPr>
          </a:p>
        </p:txBody>
      </p:sp>
      <p:pic>
        <p:nvPicPr>
          <p:cNvPr id="5" name="図 4"/>
          <p:cNvPicPr/>
          <p:nvPr/>
        </p:nvPicPr>
        <p:blipFill>
          <a:blip r:embed="rId2" cstate="print">
            <a:extLst>
              <a:ext uri="{28A0092B-C50C-407E-A947-70E740481C1C}">
                <a14:useLocalDpi xmlns:a14="http://schemas.microsoft.com/office/drawing/2010/main" val="0"/>
              </a:ext>
            </a:extLst>
          </a:blip>
          <a:stretch>
            <a:fillRect/>
          </a:stretch>
        </p:blipFill>
        <p:spPr>
          <a:xfrm>
            <a:off x="1892329" y="5990476"/>
            <a:ext cx="925363" cy="878398"/>
          </a:xfrm>
          <a:prstGeom prst="rect">
            <a:avLst/>
          </a:prstGeom>
        </p:spPr>
      </p:pic>
      <p:sp>
        <p:nvSpPr>
          <p:cNvPr id="6" name="テキスト ボックス 5"/>
          <p:cNvSpPr txBox="1"/>
          <p:nvPr/>
        </p:nvSpPr>
        <p:spPr>
          <a:xfrm>
            <a:off x="3193211" y="6075732"/>
            <a:ext cx="7962181" cy="707886"/>
          </a:xfrm>
          <a:prstGeom prst="rect">
            <a:avLst/>
          </a:prstGeom>
          <a:noFill/>
        </p:spPr>
        <p:txBody>
          <a:bodyPr wrap="square" rtlCol="0">
            <a:spAutoFit/>
          </a:bodyPr>
          <a:lstStyle/>
          <a:p>
            <a:r>
              <a:rPr kumimoji="1" lang="ja-JP" altLang="en-US" sz="4000" dirty="0"/>
              <a:t>佐倉市教育委員会</a:t>
            </a:r>
          </a:p>
        </p:txBody>
      </p:sp>
      <p:pic>
        <p:nvPicPr>
          <p:cNvPr id="8" name="図 7"/>
          <p:cNvPicPr>
            <a:picLocks noChangeAspect="1"/>
          </p:cNvPicPr>
          <p:nvPr/>
        </p:nvPicPr>
        <p:blipFill rotWithShape="1">
          <a:blip r:embed="rId3"/>
          <a:srcRect l="4740" t="13585" r="20967" b="16479"/>
          <a:stretch/>
        </p:blipFill>
        <p:spPr>
          <a:xfrm>
            <a:off x="708803" y="-1308"/>
            <a:ext cx="10446589" cy="5591974"/>
          </a:xfrm>
          <a:prstGeom prst="rect">
            <a:avLst/>
          </a:prstGeom>
        </p:spPr>
      </p:pic>
      <p:sp>
        <p:nvSpPr>
          <p:cNvPr id="9" name="スライド番号プレースホルダー 8"/>
          <p:cNvSpPr>
            <a:spLocks noGrp="1"/>
          </p:cNvSpPr>
          <p:nvPr>
            <p:ph type="sldNum" sz="quarter" idx="12"/>
          </p:nvPr>
        </p:nvSpPr>
        <p:spPr/>
        <p:txBody>
          <a:bodyPr/>
          <a:lstStyle/>
          <a:p>
            <a:fld id="{48F63A3B-78C7-47BE-AE5E-E10140E04643}" type="slidenum">
              <a:rPr lang="en-US" smtClean="0"/>
              <a:t>2</a:t>
            </a:fld>
            <a:endParaRPr lang="en-US" dirty="0"/>
          </a:p>
        </p:txBody>
      </p:sp>
      <p:sp>
        <p:nvSpPr>
          <p:cNvPr id="7" name="テキスト ボックス 6"/>
          <p:cNvSpPr txBox="1"/>
          <p:nvPr/>
        </p:nvSpPr>
        <p:spPr>
          <a:xfrm>
            <a:off x="7573992" y="5590666"/>
            <a:ext cx="4546121" cy="369332"/>
          </a:xfrm>
          <a:prstGeom prst="rect">
            <a:avLst/>
          </a:prstGeom>
          <a:noFill/>
        </p:spPr>
        <p:txBody>
          <a:bodyPr wrap="square" rtlCol="0">
            <a:spAutoFit/>
          </a:bodyPr>
          <a:lstStyle/>
          <a:p>
            <a:r>
              <a:rPr kumimoji="1" lang="en-US" altLang="ja-JP" dirty="0"/>
              <a:t>※</a:t>
            </a:r>
            <a:r>
              <a:rPr kumimoji="1" lang="ja-JP" altLang="en-US" dirty="0"/>
              <a:t>文科省「</a:t>
            </a:r>
            <a:r>
              <a:rPr kumimoji="1" lang="en-US" altLang="ja-JP" dirty="0"/>
              <a:t>GIGA</a:t>
            </a:r>
            <a:r>
              <a:rPr kumimoji="1" lang="ja-JP" altLang="en-US" dirty="0"/>
              <a:t>スクール構想の実現へ」より</a:t>
            </a:r>
          </a:p>
        </p:txBody>
      </p:sp>
    </p:spTree>
    <p:extLst>
      <p:ext uri="{BB962C8B-B14F-4D97-AF65-F5344CB8AC3E}">
        <p14:creationId xmlns:p14="http://schemas.microsoft.com/office/powerpoint/2010/main" val="110764395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0"/>
            <a:ext cx="12192000" cy="947977"/>
          </a:xfrm>
          <a:solidFill>
            <a:srgbClr val="00B0F0"/>
          </a:solidFill>
        </p:spPr>
        <p:txBody>
          <a:bodyPr/>
          <a:lstStyle/>
          <a:p>
            <a:r>
              <a:rPr lang="ja-JP" altLang="en-US" dirty="0">
                <a:solidFill>
                  <a:schemeClr val="bg1"/>
                </a:solidFill>
                <a:latin typeface="+mn-ea"/>
              </a:rPr>
              <a:t>佐倉市</a:t>
            </a:r>
            <a:r>
              <a:rPr lang="en-US" altLang="ja-JP" dirty="0">
                <a:solidFill>
                  <a:schemeClr val="bg1"/>
                </a:solidFill>
                <a:latin typeface="+mn-ea"/>
              </a:rPr>
              <a:t>GIGA</a:t>
            </a:r>
            <a:r>
              <a:rPr lang="ja-JP" altLang="en-US" dirty="0">
                <a:solidFill>
                  <a:schemeClr val="bg1"/>
                </a:solidFill>
                <a:latin typeface="+mn-ea"/>
              </a:rPr>
              <a:t>スクール構想</a:t>
            </a:r>
            <a:endParaRPr kumimoji="1" lang="ja-JP" altLang="en-US" dirty="0"/>
          </a:p>
        </p:txBody>
      </p:sp>
      <p:sp>
        <p:nvSpPr>
          <p:cNvPr id="3" name="サブタイトル 2"/>
          <p:cNvSpPr>
            <a:spLocks noGrp="1"/>
          </p:cNvSpPr>
          <p:nvPr>
            <p:ph type="subTitle" idx="1"/>
          </p:nvPr>
        </p:nvSpPr>
        <p:spPr>
          <a:xfrm>
            <a:off x="1299713" y="947977"/>
            <a:ext cx="9144000" cy="449502"/>
          </a:xfrm>
        </p:spPr>
        <p:txBody>
          <a:bodyPr>
            <a:noAutofit/>
          </a:bodyPr>
          <a:lstStyle/>
          <a:p>
            <a:r>
              <a:rPr kumimoji="1" lang="ja-JP" altLang="en-US" sz="2800" dirty="0"/>
              <a:t>教育ビジョンに基づく施策「学力向上・学習内容の充実」</a:t>
            </a:r>
          </a:p>
        </p:txBody>
      </p:sp>
      <p:sp>
        <p:nvSpPr>
          <p:cNvPr id="4" name="正方形/長方形 3"/>
          <p:cNvSpPr/>
          <p:nvPr/>
        </p:nvSpPr>
        <p:spPr>
          <a:xfrm>
            <a:off x="0" y="5909094"/>
            <a:ext cx="12192000" cy="94890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0"/>
              <a:solidFill>
                <a:schemeClr val="tx1"/>
              </a:solidFill>
              <a:effectLst>
                <a:outerShdw blurRad="38100" dist="19050" dir="2700000" algn="tl" rotWithShape="0">
                  <a:schemeClr val="dk1">
                    <a:alpha val="40000"/>
                  </a:schemeClr>
                </a:outerShdw>
              </a:effectLst>
            </a:endParaRPr>
          </a:p>
        </p:txBody>
      </p:sp>
      <p:pic>
        <p:nvPicPr>
          <p:cNvPr id="5" name="図 4"/>
          <p:cNvPicPr/>
          <p:nvPr/>
        </p:nvPicPr>
        <p:blipFill>
          <a:blip r:embed="rId2" cstate="print">
            <a:extLst>
              <a:ext uri="{28A0092B-C50C-407E-A947-70E740481C1C}">
                <a14:useLocalDpi xmlns:a14="http://schemas.microsoft.com/office/drawing/2010/main" val="0"/>
              </a:ext>
            </a:extLst>
          </a:blip>
          <a:stretch>
            <a:fillRect/>
          </a:stretch>
        </p:blipFill>
        <p:spPr>
          <a:xfrm>
            <a:off x="1604241" y="5944348"/>
            <a:ext cx="925363" cy="878398"/>
          </a:xfrm>
          <a:prstGeom prst="rect">
            <a:avLst/>
          </a:prstGeom>
        </p:spPr>
      </p:pic>
      <p:sp>
        <p:nvSpPr>
          <p:cNvPr id="6" name="テキスト ボックス 5"/>
          <p:cNvSpPr txBox="1"/>
          <p:nvPr/>
        </p:nvSpPr>
        <p:spPr>
          <a:xfrm>
            <a:off x="3148371" y="6029923"/>
            <a:ext cx="7962181" cy="707886"/>
          </a:xfrm>
          <a:prstGeom prst="rect">
            <a:avLst/>
          </a:prstGeom>
          <a:noFill/>
        </p:spPr>
        <p:txBody>
          <a:bodyPr wrap="square" rtlCol="0">
            <a:spAutoFit/>
          </a:bodyPr>
          <a:lstStyle/>
          <a:p>
            <a:r>
              <a:rPr kumimoji="1" lang="ja-JP" altLang="en-US" sz="4000" dirty="0"/>
              <a:t>佐倉市教育委員会</a:t>
            </a:r>
          </a:p>
        </p:txBody>
      </p:sp>
      <p:sp>
        <p:nvSpPr>
          <p:cNvPr id="7" name="テキスト ボックス 6"/>
          <p:cNvSpPr txBox="1"/>
          <p:nvPr/>
        </p:nvSpPr>
        <p:spPr>
          <a:xfrm>
            <a:off x="657045" y="1517989"/>
            <a:ext cx="10522789" cy="156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ja-JP" altLang="en-US" sz="2400" dirty="0"/>
              <a:t>「わかる授業」「楽しい授業」を実践し、「もっと学びたい」という意欲を高めるとともに、各教科や総合的な学習の時間では、自ら課題を見つけ自ら解決する力や学びあいなどを通じてコミュニケーション能力を育てていきます。また、保護者との連携を図りながら家庭学習の習慣化を図ります。</a:t>
            </a:r>
            <a:r>
              <a:rPr lang="ja-JP" altLang="en-US" dirty="0"/>
              <a:t>	</a:t>
            </a:r>
          </a:p>
        </p:txBody>
      </p:sp>
      <p:sp>
        <p:nvSpPr>
          <p:cNvPr id="9" name="スライド番号プレースホルダー 8"/>
          <p:cNvSpPr>
            <a:spLocks noGrp="1"/>
          </p:cNvSpPr>
          <p:nvPr>
            <p:ph type="sldNum" sz="quarter" idx="12"/>
          </p:nvPr>
        </p:nvSpPr>
        <p:spPr/>
        <p:txBody>
          <a:bodyPr/>
          <a:lstStyle/>
          <a:p>
            <a:fld id="{48F63A3B-78C7-47BE-AE5E-E10140E04643}" type="slidenum">
              <a:rPr lang="en-US" smtClean="0"/>
              <a:t>3</a:t>
            </a:fld>
            <a:endParaRPr lang="en-US" dirty="0"/>
          </a:p>
        </p:txBody>
      </p:sp>
      <p:sp>
        <p:nvSpPr>
          <p:cNvPr id="11" name="正方形/長方形 10"/>
          <p:cNvSpPr/>
          <p:nvPr/>
        </p:nvSpPr>
        <p:spPr>
          <a:xfrm>
            <a:off x="81503" y="2966870"/>
            <a:ext cx="10839538" cy="923330"/>
          </a:xfrm>
          <a:prstGeom prst="rect">
            <a:avLst/>
          </a:prstGeom>
          <a:noFill/>
        </p:spPr>
        <p:txBody>
          <a:bodyPr wrap="square" lIns="91440" tIns="45720" rIns="91440" bIns="45720">
            <a:spAutoFit/>
          </a:bodyPr>
          <a:lstStyle/>
          <a:p>
            <a:pPr algn="ctr"/>
            <a:r>
              <a:rPr lang="ja-JP" alt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HGS創英角ﾎﾟｯﾌﾟ体" panose="040B0A00000000000000" pitchFamily="50" charset="-128"/>
                <a:ea typeface="HGS創英角ﾎﾟｯﾌﾟ体" panose="040B0A00000000000000" pitchFamily="50" charset="-128"/>
              </a:rPr>
              <a:t>さらに１人</a:t>
            </a:r>
            <a:r>
              <a:rPr lang="en-US" altLang="ja-JP"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HGS創英角ﾎﾟｯﾌﾟ体" panose="040B0A00000000000000" pitchFamily="50" charset="-128"/>
                <a:ea typeface="HGS創英角ﾎﾟｯﾌﾟ体" panose="040B0A00000000000000" pitchFamily="50" charset="-128"/>
              </a:rPr>
              <a:t>1</a:t>
            </a:r>
            <a:r>
              <a:rPr lang="ja-JP" alt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HGS創英角ﾎﾟｯﾌﾟ体" panose="040B0A00000000000000" pitchFamily="50" charset="-128"/>
                <a:ea typeface="HGS創英角ﾎﾟｯﾌﾟ体" panose="040B0A00000000000000" pitchFamily="50" charset="-128"/>
              </a:rPr>
              <a:t>台タブレット端末で</a:t>
            </a:r>
            <a:endParaRPr lang="ja-JP" alt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HGS創英角ﾎﾟｯﾌﾟ体" panose="040B0A00000000000000" pitchFamily="50" charset="-128"/>
              <a:ea typeface="HGS創英角ﾎﾟｯﾌﾟ体" panose="040B0A00000000000000" pitchFamily="50" charset="-128"/>
            </a:endParaRPr>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780" y="4185257"/>
            <a:ext cx="1820824" cy="1309357"/>
          </a:xfrm>
          <a:prstGeom prst="rect">
            <a:avLst/>
          </a:prstGeom>
        </p:spPr>
      </p:pic>
      <p:sp>
        <p:nvSpPr>
          <p:cNvPr id="15" name="爆発 2 14"/>
          <p:cNvSpPr/>
          <p:nvPr/>
        </p:nvSpPr>
        <p:spPr>
          <a:xfrm>
            <a:off x="3504116" y="3769422"/>
            <a:ext cx="7416925" cy="2393893"/>
          </a:xfrm>
          <a:prstGeom prst="irregularSeal2">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6" name="正方形/長方形 15"/>
          <p:cNvSpPr/>
          <p:nvPr/>
        </p:nvSpPr>
        <p:spPr>
          <a:xfrm>
            <a:off x="2045137" y="4018243"/>
            <a:ext cx="10334881" cy="1754326"/>
          </a:xfrm>
          <a:prstGeom prst="rect">
            <a:avLst/>
          </a:prstGeom>
          <a:noFill/>
        </p:spPr>
        <p:txBody>
          <a:bodyPr wrap="none" lIns="91440" tIns="45720" rIns="91440" bIns="45720">
            <a:spAutoFit/>
            <a:scene3d>
              <a:camera prst="isometricOffAxis1Right"/>
              <a:lightRig rig="threePt" dir="t"/>
            </a:scene3d>
          </a:bodyPr>
          <a:lstStyle/>
          <a:p>
            <a:pPr algn="ctr"/>
            <a:r>
              <a:rPr lang="ja-JP" alt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佐倉市の教育が変わる！</a:t>
            </a:r>
            <a:endParaRPr lang="en-US" altLang="ja-JP"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ja-JP" alt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さらに「わかる授業・楽しい授業」へ</a:t>
            </a:r>
            <a:endParaRPr lang="en-US" altLang="ja-JP"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70634376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p:cNvPicPr/>
          <p:nvPr/>
        </p:nvPicPr>
        <p:blipFill rotWithShape="1">
          <a:blip r:embed="rId2">
            <a:extLst>
              <a:ext uri="{28A0092B-C50C-407E-A947-70E740481C1C}">
                <a14:useLocalDpi xmlns:a14="http://schemas.microsoft.com/office/drawing/2010/main" val="0"/>
              </a:ext>
            </a:extLst>
          </a:blip>
          <a:srcRect r="71664" b="47760"/>
          <a:stretch/>
        </p:blipFill>
        <p:spPr bwMode="auto">
          <a:xfrm flipH="1">
            <a:off x="3368907" y="1174725"/>
            <a:ext cx="863175" cy="1084211"/>
          </a:xfrm>
          <a:prstGeom prst="rect">
            <a:avLst/>
          </a:prstGeom>
          <a:ln>
            <a:noFill/>
          </a:ln>
          <a:extLst>
            <a:ext uri="{53640926-AAD7-44D8-BBD7-CCE9431645EC}">
              <a14:shadowObscured xmlns:a14="http://schemas.microsoft.com/office/drawing/2010/main"/>
            </a:ext>
          </a:extLst>
        </p:spPr>
      </p:pic>
      <p:pic>
        <p:nvPicPr>
          <p:cNvPr id="41" name="図 40"/>
          <p:cNvPicPr/>
          <p:nvPr/>
        </p:nvPicPr>
        <p:blipFill rotWithShape="1">
          <a:blip r:embed="rId2">
            <a:extLst>
              <a:ext uri="{28A0092B-C50C-407E-A947-70E740481C1C}">
                <a14:useLocalDpi xmlns:a14="http://schemas.microsoft.com/office/drawing/2010/main" val="0"/>
              </a:ext>
            </a:extLst>
          </a:blip>
          <a:srcRect l="41097" t="26271" r="26064" b="20631"/>
          <a:stretch/>
        </p:blipFill>
        <p:spPr bwMode="auto">
          <a:xfrm flipH="1">
            <a:off x="1658586" y="2640570"/>
            <a:ext cx="1145546" cy="1135038"/>
          </a:xfrm>
          <a:prstGeom prst="rect">
            <a:avLst/>
          </a:prstGeom>
          <a:ln>
            <a:noFill/>
          </a:ln>
          <a:extLst>
            <a:ext uri="{53640926-AAD7-44D8-BBD7-CCE9431645EC}">
              <a14:shadowObscured xmlns:a14="http://schemas.microsoft.com/office/drawing/2010/main"/>
            </a:ext>
          </a:extLst>
        </p:spPr>
      </p:pic>
      <p:sp>
        <p:nvSpPr>
          <p:cNvPr id="4" name="正方形/長方形 3"/>
          <p:cNvSpPr/>
          <p:nvPr/>
        </p:nvSpPr>
        <p:spPr>
          <a:xfrm>
            <a:off x="0" y="5905868"/>
            <a:ext cx="12192000" cy="94890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0"/>
              <a:solidFill>
                <a:schemeClr val="tx1"/>
              </a:solidFill>
              <a:effectLst>
                <a:outerShdw blurRad="38100" dist="19050" dir="2700000" algn="tl" rotWithShape="0">
                  <a:schemeClr val="dk1">
                    <a:alpha val="40000"/>
                  </a:schemeClr>
                </a:outerShdw>
              </a:effectLst>
            </a:endParaRPr>
          </a:p>
        </p:txBody>
      </p:sp>
      <p:pic>
        <p:nvPicPr>
          <p:cNvPr id="5" name="図 4"/>
          <p:cNvPicPr/>
          <p:nvPr/>
        </p:nvPicPr>
        <p:blipFill>
          <a:blip r:embed="rId3" cstate="print">
            <a:extLst>
              <a:ext uri="{28A0092B-C50C-407E-A947-70E740481C1C}">
                <a14:useLocalDpi xmlns:a14="http://schemas.microsoft.com/office/drawing/2010/main" val="0"/>
              </a:ext>
            </a:extLst>
          </a:blip>
          <a:stretch>
            <a:fillRect/>
          </a:stretch>
        </p:blipFill>
        <p:spPr>
          <a:xfrm>
            <a:off x="1523998" y="5942762"/>
            <a:ext cx="925363" cy="878398"/>
          </a:xfrm>
          <a:prstGeom prst="rect">
            <a:avLst/>
          </a:prstGeom>
        </p:spPr>
      </p:pic>
      <p:sp>
        <p:nvSpPr>
          <p:cNvPr id="6" name="テキスト ボックス 5"/>
          <p:cNvSpPr txBox="1"/>
          <p:nvPr/>
        </p:nvSpPr>
        <p:spPr>
          <a:xfrm>
            <a:off x="2803585" y="6061632"/>
            <a:ext cx="7962181" cy="707886"/>
          </a:xfrm>
          <a:prstGeom prst="rect">
            <a:avLst/>
          </a:prstGeom>
          <a:noFill/>
        </p:spPr>
        <p:txBody>
          <a:bodyPr wrap="square" rtlCol="0">
            <a:spAutoFit/>
          </a:bodyPr>
          <a:lstStyle/>
          <a:p>
            <a:r>
              <a:rPr kumimoji="1" lang="ja-JP" altLang="en-US" sz="4000" dirty="0"/>
              <a:t>佐倉市教育委員会</a:t>
            </a:r>
          </a:p>
        </p:txBody>
      </p:sp>
      <p:sp>
        <p:nvSpPr>
          <p:cNvPr id="7" name="スライド番号プレースホルダー 6"/>
          <p:cNvSpPr>
            <a:spLocks noGrp="1"/>
          </p:cNvSpPr>
          <p:nvPr>
            <p:ph type="sldNum" sz="quarter" idx="12"/>
          </p:nvPr>
        </p:nvSpPr>
        <p:spPr/>
        <p:txBody>
          <a:bodyPr/>
          <a:lstStyle/>
          <a:p>
            <a:fld id="{48F63A3B-78C7-47BE-AE5E-E10140E04643}" type="slidenum">
              <a:rPr lang="en-US" smtClean="0"/>
              <a:t>4</a:t>
            </a:fld>
            <a:endParaRPr lang="en-US" dirty="0"/>
          </a:p>
        </p:txBody>
      </p:sp>
      <p:sp>
        <p:nvSpPr>
          <p:cNvPr id="9" name="タイトル 1"/>
          <p:cNvSpPr txBox="1">
            <a:spLocks/>
          </p:cNvSpPr>
          <p:nvPr/>
        </p:nvSpPr>
        <p:spPr>
          <a:xfrm>
            <a:off x="0" y="-7374"/>
            <a:ext cx="12192000" cy="947977"/>
          </a:xfrm>
          <a:prstGeom prst="rect">
            <a:avLst/>
          </a:prstGeom>
          <a:solidFill>
            <a:srgbClr val="00B0F0"/>
          </a:solidFill>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dirty="0">
                <a:solidFill>
                  <a:schemeClr val="bg1"/>
                </a:solidFill>
                <a:latin typeface="+mn-ea"/>
              </a:rPr>
              <a:t>佐倉市</a:t>
            </a:r>
            <a:r>
              <a:rPr lang="en-US" altLang="ja-JP" dirty="0">
                <a:solidFill>
                  <a:schemeClr val="bg1"/>
                </a:solidFill>
                <a:latin typeface="+mn-ea"/>
              </a:rPr>
              <a:t>GIGA</a:t>
            </a:r>
            <a:r>
              <a:rPr lang="ja-JP" altLang="en-US" dirty="0">
                <a:solidFill>
                  <a:schemeClr val="bg1"/>
                </a:solidFill>
                <a:latin typeface="+mn-ea"/>
              </a:rPr>
              <a:t>スクール構想学びのイメージ</a:t>
            </a:r>
            <a:endParaRPr lang="ja-JP" altLang="en-US" dirty="0"/>
          </a:p>
        </p:txBody>
      </p:sp>
      <p:cxnSp>
        <p:nvCxnSpPr>
          <p:cNvPr id="11" name="カギ線コネクタ 10"/>
          <p:cNvCxnSpPr>
            <a:cxnSpLocks/>
          </p:cNvCxnSpPr>
          <p:nvPr/>
        </p:nvCxnSpPr>
        <p:spPr>
          <a:xfrm flipV="1">
            <a:off x="0" y="5055372"/>
            <a:ext cx="2355519" cy="832049"/>
          </a:xfrm>
          <a:prstGeom prst="bentConnector3">
            <a:avLst>
              <a:gd name="adj1" fmla="val 50000"/>
            </a:avLst>
          </a:prstGeom>
          <a:ln w="57150"/>
        </p:spPr>
        <p:style>
          <a:lnRef idx="3">
            <a:schemeClr val="dk1"/>
          </a:lnRef>
          <a:fillRef idx="0">
            <a:schemeClr val="dk1"/>
          </a:fillRef>
          <a:effectRef idx="2">
            <a:schemeClr val="dk1"/>
          </a:effectRef>
          <a:fontRef idx="minor">
            <a:schemeClr val="tx1"/>
          </a:fontRef>
        </p:style>
      </p:cxnSp>
      <p:cxnSp>
        <p:nvCxnSpPr>
          <p:cNvPr id="15" name="カギ線コネクタ 14"/>
          <p:cNvCxnSpPr>
            <a:cxnSpLocks/>
          </p:cNvCxnSpPr>
          <p:nvPr/>
        </p:nvCxnSpPr>
        <p:spPr>
          <a:xfrm rot="5400000" flipH="1" flipV="1">
            <a:off x="1546206" y="3119239"/>
            <a:ext cx="2720175" cy="1176175"/>
          </a:xfrm>
          <a:prstGeom prst="bentConnector3">
            <a:avLst>
              <a:gd name="adj1" fmla="val 46897"/>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カギ線コネクタ 21"/>
          <p:cNvCxnSpPr>
            <a:cxnSpLocks/>
          </p:cNvCxnSpPr>
          <p:nvPr/>
        </p:nvCxnSpPr>
        <p:spPr>
          <a:xfrm flipV="1">
            <a:off x="3470482" y="1119326"/>
            <a:ext cx="1789825" cy="1220442"/>
          </a:xfrm>
          <a:prstGeom prst="bentConnector3">
            <a:avLst>
              <a:gd name="adj1" fmla="val 50000"/>
            </a:avLst>
          </a:prstGeom>
          <a:ln w="57150"/>
        </p:spPr>
        <p:style>
          <a:lnRef idx="3">
            <a:schemeClr val="dk1"/>
          </a:lnRef>
          <a:fillRef idx="0">
            <a:schemeClr val="dk1"/>
          </a:fillRef>
          <a:effectRef idx="2">
            <a:schemeClr val="dk1"/>
          </a:effectRef>
          <a:fontRef idx="minor">
            <a:schemeClr val="tx1"/>
          </a:fontRef>
        </p:style>
      </p:cxnSp>
      <p:sp>
        <p:nvSpPr>
          <p:cNvPr id="27" name="正方形/長方形 26"/>
          <p:cNvSpPr/>
          <p:nvPr/>
        </p:nvSpPr>
        <p:spPr>
          <a:xfrm>
            <a:off x="2339788" y="3815142"/>
            <a:ext cx="9852212" cy="125416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chemeClr val="tx1"/>
              </a:solidFill>
            </a:endParaRPr>
          </a:p>
        </p:txBody>
      </p:sp>
      <p:sp>
        <p:nvSpPr>
          <p:cNvPr id="29" name="正方形/長方形 28"/>
          <p:cNvSpPr/>
          <p:nvPr/>
        </p:nvSpPr>
        <p:spPr>
          <a:xfrm>
            <a:off x="3522097" y="2364516"/>
            <a:ext cx="8669903" cy="1447422"/>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chemeClr val="tx1"/>
              </a:solidFill>
            </a:endParaRPr>
          </a:p>
        </p:txBody>
      </p:sp>
      <p:sp>
        <p:nvSpPr>
          <p:cNvPr id="30" name="正方形/長方形 29"/>
          <p:cNvSpPr/>
          <p:nvPr/>
        </p:nvSpPr>
        <p:spPr>
          <a:xfrm>
            <a:off x="4364184" y="1132912"/>
            <a:ext cx="7819645" cy="122369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chemeClr val="tx1"/>
              </a:solidFill>
            </a:endParaRPr>
          </a:p>
        </p:txBody>
      </p:sp>
      <p:sp>
        <p:nvSpPr>
          <p:cNvPr id="32" name="正方形/長方形 31"/>
          <p:cNvSpPr/>
          <p:nvPr/>
        </p:nvSpPr>
        <p:spPr>
          <a:xfrm>
            <a:off x="1191628" y="5075872"/>
            <a:ext cx="11005765" cy="824423"/>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1198461" y="5145035"/>
            <a:ext cx="10729120" cy="646331"/>
          </a:xfrm>
          <a:prstGeom prst="rect">
            <a:avLst/>
          </a:prstGeom>
          <a:noFill/>
        </p:spPr>
        <p:txBody>
          <a:bodyPr wrap="square" rtlCol="0">
            <a:spAutoFit/>
          </a:bodyPr>
          <a:lstStyle/>
          <a:p>
            <a:r>
              <a:rPr kumimoji="1" lang="ja-JP" altLang="en-US" b="1" dirty="0">
                <a:latin typeface="+mn-ea"/>
              </a:rPr>
              <a:t>ステップ１</a:t>
            </a:r>
            <a:r>
              <a:rPr kumimoji="1" lang="ja-JP" altLang="en-US" b="1" dirty="0"/>
              <a:t>　　</a:t>
            </a:r>
            <a:r>
              <a:rPr kumimoji="1" lang="en-US" altLang="ja-JP" b="1" dirty="0"/>
              <a:t>ICT</a:t>
            </a:r>
            <a:r>
              <a:rPr kumimoji="1" lang="ja-JP" altLang="en-US" b="1" dirty="0"/>
              <a:t>機器操作ができる</a:t>
            </a:r>
            <a:endParaRPr kumimoji="1" lang="en-US" altLang="ja-JP" b="1" dirty="0"/>
          </a:p>
          <a:p>
            <a:r>
              <a:rPr kumimoji="1" lang="ja-JP" altLang="en-US" dirty="0">
                <a:latin typeface="+mn-ea"/>
              </a:rPr>
              <a:t>・機器の使用方法や取り扱い方について知る。　　・基本的な技能を身に付ける。　　・情報モラルについて学ぶ。</a:t>
            </a:r>
            <a:r>
              <a:rPr kumimoji="1" lang="ja-JP" altLang="en-US" dirty="0"/>
              <a:t>　</a:t>
            </a:r>
          </a:p>
        </p:txBody>
      </p:sp>
      <p:sp>
        <p:nvSpPr>
          <p:cNvPr id="37" name="右矢印 36"/>
          <p:cNvSpPr/>
          <p:nvPr/>
        </p:nvSpPr>
        <p:spPr>
          <a:xfrm rot="19203616">
            <a:off x="-327643" y="2074005"/>
            <a:ext cx="4445879" cy="743706"/>
          </a:xfrm>
          <a:prstGeom prst="rightArrow">
            <a:avLst>
              <a:gd name="adj1" fmla="val 50000"/>
              <a:gd name="adj2" fmla="val 12667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pic>
        <p:nvPicPr>
          <p:cNvPr id="40" name="図 39"/>
          <p:cNvPicPr/>
          <p:nvPr/>
        </p:nvPicPr>
        <p:blipFill rotWithShape="1">
          <a:blip r:embed="rId2">
            <a:extLst>
              <a:ext uri="{28A0092B-C50C-407E-A947-70E740481C1C}">
                <a14:useLocalDpi xmlns:a14="http://schemas.microsoft.com/office/drawing/2010/main" val="0"/>
              </a:ext>
            </a:extLst>
          </a:blip>
          <a:srcRect l="76947" t="32612" b="9692"/>
          <a:stretch/>
        </p:blipFill>
        <p:spPr bwMode="auto">
          <a:xfrm rot="20958344" flipH="1">
            <a:off x="168278" y="4557300"/>
            <a:ext cx="839139" cy="1166336"/>
          </a:xfrm>
          <a:prstGeom prst="rect">
            <a:avLst/>
          </a:prstGeom>
          <a:ln>
            <a:noFill/>
          </a:ln>
          <a:extLst>
            <a:ext uri="{53640926-AAD7-44D8-BBD7-CCE9431645EC}">
              <a14:shadowObscured xmlns:a14="http://schemas.microsoft.com/office/drawing/2010/main"/>
            </a:ext>
          </a:extLst>
        </p:spPr>
      </p:pic>
      <p:sp>
        <p:nvSpPr>
          <p:cNvPr id="43" name="正方形/長方形 42"/>
          <p:cNvSpPr/>
          <p:nvPr/>
        </p:nvSpPr>
        <p:spPr>
          <a:xfrm rot="21046515">
            <a:off x="-458177" y="2282823"/>
            <a:ext cx="4304383" cy="646331"/>
          </a:xfrm>
          <a:prstGeom prst="rect">
            <a:avLst/>
          </a:prstGeom>
          <a:noFill/>
        </p:spPr>
        <p:txBody>
          <a:bodyPr wrap="none" lIns="91440" tIns="45720" rIns="91440" bIns="45720">
            <a:spAutoFit/>
            <a:scene3d>
              <a:camera prst="isometricRightUp"/>
              <a:lightRig rig="threePt" dir="t"/>
            </a:scene3d>
          </a:bodyPr>
          <a:lstStyle/>
          <a:p>
            <a:pPr algn="ctr"/>
            <a:r>
              <a:rPr lang="ja-JP"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学びのステップアップ</a:t>
            </a:r>
          </a:p>
        </p:txBody>
      </p:sp>
      <p:grpSp>
        <p:nvGrpSpPr>
          <p:cNvPr id="17" name="グループ化 16">
            <a:extLst>
              <a:ext uri="{FF2B5EF4-FFF2-40B4-BE49-F238E27FC236}">
                <a16:creationId xmlns:a16="http://schemas.microsoft.com/office/drawing/2014/main" id="{46BB366F-F7C5-824D-581A-5D20779CC46A}"/>
              </a:ext>
            </a:extLst>
          </p:cNvPr>
          <p:cNvGrpSpPr/>
          <p:nvPr/>
        </p:nvGrpSpPr>
        <p:grpSpPr>
          <a:xfrm>
            <a:off x="2339788" y="3821667"/>
            <a:ext cx="10280973" cy="1224477"/>
            <a:chOff x="2339788" y="3821667"/>
            <a:chExt cx="10280973" cy="1224477"/>
          </a:xfrm>
        </p:grpSpPr>
        <p:sp>
          <p:nvSpPr>
            <p:cNvPr id="3" name="テキスト ボックス 2">
              <a:extLst>
                <a:ext uri="{FF2B5EF4-FFF2-40B4-BE49-F238E27FC236}">
                  <a16:creationId xmlns:a16="http://schemas.microsoft.com/office/drawing/2014/main" id="{061E6D65-00E0-EBD0-2630-9932D8D8A2D7}"/>
                </a:ext>
              </a:extLst>
            </p:cNvPr>
            <p:cNvSpPr txBox="1"/>
            <p:nvPr/>
          </p:nvSpPr>
          <p:spPr>
            <a:xfrm>
              <a:off x="2339788" y="3840962"/>
              <a:ext cx="9864438" cy="1200329"/>
            </a:xfrm>
            <a:prstGeom prst="rect">
              <a:avLst/>
            </a:prstGeom>
            <a:noFill/>
          </p:spPr>
          <p:txBody>
            <a:bodyPr wrap="square" rtlCol="0">
              <a:spAutoFit/>
            </a:bodyPr>
            <a:lstStyle/>
            <a:p>
              <a:r>
                <a:rPr lang="ja-JP" altLang="en-US" b="1" dirty="0">
                  <a:solidFill>
                    <a:schemeClr val="tx1"/>
                  </a:solidFill>
                </a:rPr>
                <a:t>ステップ２　　</a:t>
              </a:r>
              <a:r>
                <a:rPr lang="en-US" altLang="ja-JP" b="1" dirty="0">
                  <a:solidFill>
                    <a:schemeClr val="tx1"/>
                  </a:solidFill>
                  <a:latin typeface="+mn-ea"/>
                </a:rPr>
                <a:t>ICT</a:t>
              </a:r>
              <a:r>
                <a:rPr lang="ja-JP" altLang="en-US" b="1" dirty="0">
                  <a:solidFill>
                    <a:schemeClr val="tx1"/>
                  </a:solidFill>
                  <a:latin typeface="+mn-ea"/>
                </a:rPr>
                <a:t>を活用する（</a:t>
              </a:r>
              <a:r>
                <a:rPr lang="ja-JP" altLang="en-US" b="1" dirty="0">
                  <a:latin typeface="+mn-ea"/>
                </a:rPr>
                <a:t>児童生徒が効果的に学べるよう教師が学び方を支援する</a:t>
              </a:r>
              <a:r>
                <a:rPr lang="ja-JP" altLang="en-US" b="1" dirty="0">
                  <a:solidFill>
                    <a:schemeClr val="tx1"/>
                  </a:solidFill>
                  <a:latin typeface="+mn-ea"/>
                </a:rPr>
                <a:t>）</a:t>
              </a:r>
            </a:p>
            <a:p>
              <a:r>
                <a:rPr kumimoji="1" lang="ja-JP" altLang="en-US" dirty="0">
                  <a:solidFill>
                    <a:schemeClr val="tx1"/>
                  </a:solidFill>
                </a:rPr>
                <a:t>・動画や写真を撮影する。</a:t>
              </a:r>
              <a:endParaRPr kumimoji="1" lang="en-US" altLang="ja-JP" dirty="0">
                <a:solidFill>
                  <a:schemeClr val="tx1"/>
                </a:solidFill>
              </a:endParaRPr>
            </a:p>
            <a:p>
              <a:r>
                <a:rPr kumimoji="1" lang="ja-JP" altLang="en-US" dirty="0">
                  <a:solidFill>
                    <a:schemeClr val="tx1"/>
                  </a:solidFill>
                </a:rPr>
                <a:t>・インターネットなどを使い、検索する。</a:t>
              </a:r>
              <a:endParaRPr kumimoji="1" lang="en-US" altLang="ja-JP" dirty="0">
                <a:solidFill>
                  <a:schemeClr val="tx1"/>
                </a:solidFill>
              </a:endParaRPr>
            </a:p>
            <a:p>
              <a:r>
                <a:rPr kumimoji="1" lang="ja-JP" altLang="en-US" dirty="0"/>
                <a:t>・小テストをタブレットで行う。</a:t>
              </a:r>
            </a:p>
          </p:txBody>
        </p:sp>
        <p:sp>
          <p:nvSpPr>
            <p:cNvPr id="8" name="テキスト ボックス 7">
              <a:extLst>
                <a:ext uri="{FF2B5EF4-FFF2-40B4-BE49-F238E27FC236}">
                  <a16:creationId xmlns:a16="http://schemas.microsoft.com/office/drawing/2014/main" id="{E17DE672-E329-64D8-00FB-2AB8925E8595}"/>
                </a:ext>
              </a:extLst>
            </p:cNvPr>
            <p:cNvSpPr txBox="1"/>
            <p:nvPr/>
          </p:nvSpPr>
          <p:spPr>
            <a:xfrm>
              <a:off x="6285542" y="3845815"/>
              <a:ext cx="3705233" cy="1200329"/>
            </a:xfrm>
            <a:prstGeom prst="rect">
              <a:avLst/>
            </a:prstGeom>
            <a:noFill/>
          </p:spPr>
          <p:txBody>
            <a:bodyPr wrap="square" rtlCol="0">
              <a:spAutoFit/>
            </a:bodyPr>
            <a:lstStyle/>
            <a:p>
              <a:endParaRPr lang="ja-JP" altLang="en-US" b="1" dirty="0">
                <a:solidFill>
                  <a:schemeClr val="tx1"/>
                </a:solidFill>
                <a:latin typeface="+mn-ea"/>
              </a:endParaRPr>
            </a:p>
            <a:p>
              <a:r>
                <a:rPr kumimoji="1" lang="ja-JP" altLang="en-US" dirty="0">
                  <a:solidFill>
                    <a:schemeClr val="tx1"/>
                  </a:solidFill>
                </a:rPr>
                <a:t>・</a:t>
              </a:r>
              <a:r>
                <a:rPr kumimoji="1" lang="ja-JP" altLang="en-US" dirty="0"/>
                <a:t>文章</a:t>
              </a:r>
              <a:r>
                <a:rPr kumimoji="1" lang="ja-JP" altLang="en-US" dirty="0">
                  <a:solidFill>
                    <a:schemeClr val="tx1"/>
                  </a:solidFill>
                </a:rPr>
                <a:t>を作成する。</a:t>
              </a:r>
              <a:endParaRPr kumimoji="1" lang="en-US" altLang="ja-JP" dirty="0">
                <a:solidFill>
                  <a:schemeClr val="tx1"/>
                </a:solidFill>
              </a:endParaRPr>
            </a:p>
            <a:p>
              <a:r>
                <a:rPr kumimoji="1" lang="ja-JP" altLang="en-US" dirty="0"/>
                <a:t>・作品や意見へ相互にコメントする。</a:t>
              </a:r>
              <a:endParaRPr kumimoji="1" lang="en-US" altLang="ja-JP" dirty="0"/>
            </a:p>
            <a:p>
              <a:r>
                <a:rPr kumimoji="1" lang="ja-JP" altLang="en-US" dirty="0">
                  <a:solidFill>
                    <a:schemeClr val="tx1"/>
                  </a:solidFill>
                </a:rPr>
                <a:t>・</a:t>
              </a:r>
              <a:r>
                <a:rPr kumimoji="1" lang="ja-JP" altLang="en-US" dirty="0"/>
                <a:t>新聞などをクラウドで共同製作する。</a:t>
              </a:r>
              <a:endParaRPr kumimoji="1" lang="en-US" altLang="ja-JP" dirty="0"/>
            </a:p>
          </p:txBody>
        </p:sp>
        <p:sp>
          <p:nvSpPr>
            <p:cNvPr id="10" name="テキスト ボックス 9">
              <a:extLst>
                <a:ext uri="{FF2B5EF4-FFF2-40B4-BE49-F238E27FC236}">
                  <a16:creationId xmlns:a16="http://schemas.microsoft.com/office/drawing/2014/main" id="{1CC02464-75FF-EE6C-256B-C16031CE5E0F}"/>
                </a:ext>
              </a:extLst>
            </p:cNvPr>
            <p:cNvSpPr txBox="1"/>
            <p:nvPr/>
          </p:nvSpPr>
          <p:spPr>
            <a:xfrm>
              <a:off x="9974088" y="3821667"/>
              <a:ext cx="2646673" cy="923330"/>
            </a:xfrm>
            <a:prstGeom prst="rect">
              <a:avLst/>
            </a:prstGeom>
            <a:noFill/>
          </p:spPr>
          <p:txBody>
            <a:bodyPr wrap="square" rtlCol="0">
              <a:spAutoFit/>
            </a:bodyPr>
            <a:lstStyle/>
            <a:p>
              <a:endParaRPr lang="ja-JP" altLang="en-US" b="1" dirty="0">
                <a:solidFill>
                  <a:schemeClr val="tx1"/>
                </a:solidFill>
                <a:latin typeface="+mn-ea"/>
              </a:endParaRPr>
            </a:p>
            <a:p>
              <a:r>
                <a:rPr kumimoji="1" lang="ja-JP" altLang="en-US" dirty="0">
                  <a:solidFill>
                    <a:schemeClr val="tx1"/>
                  </a:solidFill>
                </a:rPr>
                <a:t>・情報を共有する。</a:t>
              </a:r>
              <a:endParaRPr kumimoji="1" lang="en-US" altLang="ja-JP" dirty="0">
                <a:solidFill>
                  <a:schemeClr val="tx1"/>
                </a:solidFill>
              </a:endParaRPr>
            </a:p>
            <a:p>
              <a:endParaRPr kumimoji="1" lang="en-US" altLang="ja-JP" dirty="0"/>
            </a:p>
          </p:txBody>
        </p:sp>
      </p:grpSp>
      <p:sp>
        <p:nvSpPr>
          <p:cNvPr id="12" name="テキスト ボックス 11">
            <a:extLst>
              <a:ext uri="{FF2B5EF4-FFF2-40B4-BE49-F238E27FC236}">
                <a16:creationId xmlns:a16="http://schemas.microsoft.com/office/drawing/2014/main" id="{DB612804-FEF6-53BF-3A53-7FB1514CFBDA}"/>
              </a:ext>
            </a:extLst>
          </p:cNvPr>
          <p:cNvSpPr txBox="1"/>
          <p:nvPr/>
        </p:nvSpPr>
        <p:spPr>
          <a:xfrm>
            <a:off x="4390437" y="1153025"/>
            <a:ext cx="7793392" cy="1200329"/>
          </a:xfrm>
          <a:prstGeom prst="rect">
            <a:avLst/>
          </a:prstGeom>
          <a:noFill/>
        </p:spPr>
        <p:txBody>
          <a:bodyPr wrap="square" rtlCol="0">
            <a:spAutoFit/>
          </a:bodyPr>
          <a:lstStyle/>
          <a:p>
            <a:r>
              <a:rPr lang="ja-JP" altLang="en-US" b="1" dirty="0">
                <a:solidFill>
                  <a:schemeClr val="tx1"/>
                </a:solidFill>
                <a:latin typeface="+mn-ea"/>
              </a:rPr>
              <a:t>ステップ４　　個別最適</a:t>
            </a:r>
            <a:r>
              <a:rPr lang="en-US" altLang="ja-JP" b="1" dirty="0">
                <a:solidFill>
                  <a:schemeClr val="tx1"/>
                </a:solidFill>
                <a:latin typeface="+mn-ea"/>
              </a:rPr>
              <a:t>×</a:t>
            </a:r>
            <a:r>
              <a:rPr lang="ja-JP" altLang="en-US" b="1" dirty="0">
                <a:solidFill>
                  <a:schemeClr val="tx1"/>
                </a:solidFill>
                <a:latin typeface="+mn-ea"/>
              </a:rPr>
              <a:t>協働的な学びで主体的・対話的な深い学びの実現　</a:t>
            </a:r>
            <a:r>
              <a:rPr lang="ja-JP" altLang="en-US" b="1" dirty="0">
                <a:latin typeface="+mn-ea"/>
              </a:rPr>
              <a:t>　　</a:t>
            </a:r>
            <a:endParaRPr lang="en-US" altLang="ja-JP" b="1" dirty="0">
              <a:latin typeface="+mn-ea"/>
            </a:endParaRPr>
          </a:p>
          <a:p>
            <a:r>
              <a:rPr lang="ja-JP" altLang="en-US" dirty="0">
                <a:solidFill>
                  <a:schemeClr val="tx1"/>
                </a:solidFill>
                <a:latin typeface="+mn-ea"/>
              </a:rPr>
              <a:t>・児童生徒が</a:t>
            </a:r>
            <a:r>
              <a:rPr lang="en-US" altLang="ja-JP" dirty="0">
                <a:solidFill>
                  <a:schemeClr val="tx1"/>
                </a:solidFill>
                <a:latin typeface="+mn-ea"/>
              </a:rPr>
              <a:t>ICT</a:t>
            </a:r>
            <a:r>
              <a:rPr lang="ja-JP" altLang="en-US" dirty="0">
                <a:solidFill>
                  <a:schemeClr val="tx1"/>
                </a:solidFill>
                <a:latin typeface="+mn-ea"/>
              </a:rPr>
              <a:t>を活用して自ら学習状況を把握し、主体的に学習を調整する。</a:t>
            </a:r>
            <a:endParaRPr lang="en-US" altLang="ja-JP" dirty="0">
              <a:solidFill>
                <a:schemeClr val="tx1"/>
              </a:solidFill>
              <a:latin typeface="+mn-ea"/>
            </a:endParaRPr>
          </a:p>
          <a:p>
            <a:r>
              <a:rPr lang="ja-JP" altLang="en-US" dirty="0">
                <a:latin typeface="+mn-ea"/>
              </a:rPr>
              <a:t>・異なる考え方を</a:t>
            </a:r>
            <a:r>
              <a:rPr lang="en-US" altLang="ja-JP" dirty="0">
                <a:latin typeface="+mn-ea"/>
              </a:rPr>
              <a:t>ICT</a:t>
            </a:r>
            <a:r>
              <a:rPr lang="ja-JP" altLang="en-US" dirty="0">
                <a:latin typeface="+mn-ea"/>
              </a:rPr>
              <a:t>を活用して組み合わせ、より良い学びを生み出す。</a:t>
            </a:r>
            <a:endParaRPr lang="en-US" altLang="ja-JP" dirty="0">
              <a:latin typeface="+mn-ea"/>
            </a:endParaRPr>
          </a:p>
          <a:p>
            <a:r>
              <a:rPr lang="ja-JP" altLang="en-US" dirty="0">
                <a:solidFill>
                  <a:schemeClr val="tx1"/>
                </a:solidFill>
                <a:latin typeface="+mn-ea"/>
              </a:rPr>
              <a:t>・予測不可能な未来社会の形成に参画できる学びを児童生徒と</a:t>
            </a:r>
            <a:r>
              <a:rPr lang="ja-JP" altLang="en-US" dirty="0">
                <a:latin typeface="+mn-ea"/>
              </a:rPr>
              <a:t>教師で創る。</a:t>
            </a:r>
            <a:endParaRPr lang="ja-JP" altLang="en-US" dirty="0">
              <a:solidFill>
                <a:schemeClr val="tx1"/>
              </a:solidFill>
              <a:latin typeface="+mn-ea"/>
            </a:endParaRPr>
          </a:p>
        </p:txBody>
      </p:sp>
      <p:grpSp>
        <p:nvGrpSpPr>
          <p:cNvPr id="16" name="グループ化 15">
            <a:extLst>
              <a:ext uri="{FF2B5EF4-FFF2-40B4-BE49-F238E27FC236}">
                <a16:creationId xmlns:a16="http://schemas.microsoft.com/office/drawing/2014/main" id="{D328B401-8CF2-EFF7-2A56-74F983D59506}"/>
              </a:ext>
            </a:extLst>
          </p:cNvPr>
          <p:cNvGrpSpPr/>
          <p:nvPr/>
        </p:nvGrpSpPr>
        <p:grpSpPr>
          <a:xfrm>
            <a:off x="3565032" y="2355728"/>
            <a:ext cx="8666780" cy="1477328"/>
            <a:chOff x="3563024" y="2512403"/>
            <a:chExt cx="8666780" cy="1477328"/>
          </a:xfrm>
        </p:grpSpPr>
        <p:sp>
          <p:nvSpPr>
            <p:cNvPr id="2" name="テキスト ボックス 1">
              <a:extLst>
                <a:ext uri="{FF2B5EF4-FFF2-40B4-BE49-F238E27FC236}">
                  <a16:creationId xmlns:a16="http://schemas.microsoft.com/office/drawing/2014/main" id="{F39CF244-9EDD-AA6E-CA27-1F516A3E3721}"/>
                </a:ext>
              </a:extLst>
            </p:cNvPr>
            <p:cNvSpPr txBox="1"/>
            <p:nvPr/>
          </p:nvSpPr>
          <p:spPr>
            <a:xfrm>
              <a:off x="3563024" y="2512403"/>
              <a:ext cx="6658687" cy="1477328"/>
            </a:xfrm>
            <a:prstGeom prst="rect">
              <a:avLst/>
            </a:prstGeom>
            <a:noFill/>
          </p:spPr>
          <p:txBody>
            <a:bodyPr wrap="square" rtlCol="0">
              <a:spAutoFit/>
            </a:bodyPr>
            <a:lstStyle/>
            <a:p>
              <a:r>
                <a:rPr lang="ja-JP" altLang="en-US" b="1" dirty="0">
                  <a:solidFill>
                    <a:schemeClr val="tx1"/>
                  </a:solidFill>
                  <a:latin typeface="+mn-ea"/>
                </a:rPr>
                <a:t>ステップ</a:t>
              </a:r>
              <a:r>
                <a:rPr lang="ja-JP" altLang="en-US" b="1" dirty="0">
                  <a:latin typeface="+mn-ea"/>
                </a:rPr>
                <a:t>３　　</a:t>
              </a:r>
              <a:r>
                <a:rPr lang="en-US" altLang="ja-JP" b="1" dirty="0">
                  <a:latin typeface="+mn-ea"/>
                </a:rPr>
                <a:t>ICT</a:t>
              </a:r>
              <a:r>
                <a:rPr lang="ja-JP" altLang="en-US" b="1" dirty="0">
                  <a:latin typeface="+mn-ea"/>
                </a:rPr>
                <a:t>を活用し、児童生徒が教師と共に学び方を決める</a:t>
              </a:r>
              <a:endParaRPr lang="en-US" altLang="ja-JP" b="1" dirty="0">
                <a:latin typeface="+mn-ea"/>
              </a:endParaRPr>
            </a:p>
            <a:p>
              <a:r>
                <a:rPr lang="ja-JP" altLang="en-US" dirty="0">
                  <a:solidFill>
                    <a:schemeClr val="tx1"/>
                  </a:solidFill>
                  <a:latin typeface="+mn-ea"/>
                </a:rPr>
                <a:t>・</a:t>
              </a:r>
              <a:r>
                <a:rPr lang="en-US" altLang="ja-JP" dirty="0">
                  <a:solidFill>
                    <a:schemeClr val="tx1"/>
                  </a:solidFill>
                  <a:latin typeface="+mn-ea"/>
                </a:rPr>
                <a:t>AI</a:t>
              </a:r>
              <a:r>
                <a:rPr lang="ja-JP" altLang="en-US" dirty="0">
                  <a:solidFill>
                    <a:schemeClr val="tx1"/>
                  </a:solidFill>
                  <a:latin typeface="+mn-ea"/>
                </a:rPr>
                <a:t>ドリルで学ぶ。</a:t>
              </a:r>
              <a:endParaRPr lang="en-US" altLang="ja-JP" dirty="0">
                <a:solidFill>
                  <a:schemeClr val="tx1"/>
                </a:solidFill>
                <a:latin typeface="+mn-ea"/>
              </a:endParaRPr>
            </a:p>
            <a:p>
              <a:r>
                <a:rPr lang="ja-JP" altLang="en-US" dirty="0">
                  <a:latin typeface="+mn-ea"/>
                </a:rPr>
                <a:t>・様々な情報を主体的に収集、整理、分析する。</a:t>
              </a:r>
              <a:endParaRPr lang="en-US" altLang="ja-JP" dirty="0">
                <a:latin typeface="+mn-ea"/>
              </a:endParaRPr>
            </a:p>
            <a:p>
              <a:r>
                <a:rPr lang="ja-JP" altLang="en-US" dirty="0">
                  <a:solidFill>
                    <a:schemeClr val="tx1"/>
                  </a:solidFill>
                  <a:latin typeface="+mn-ea"/>
                </a:rPr>
                <a:t>・推敲しながら長文を作成する。</a:t>
              </a:r>
              <a:endParaRPr lang="en-US" altLang="ja-JP" dirty="0">
                <a:solidFill>
                  <a:schemeClr val="tx1"/>
                </a:solidFill>
                <a:latin typeface="+mn-ea"/>
              </a:endParaRPr>
            </a:p>
            <a:p>
              <a:r>
                <a:rPr kumimoji="1" lang="ja-JP" altLang="en-US" dirty="0">
                  <a:solidFill>
                    <a:schemeClr val="tx1"/>
                  </a:solidFill>
                </a:rPr>
                <a:t>・写真や音声、動画などを用いた多様な資料、作品の作成。</a:t>
              </a:r>
              <a:endParaRPr kumimoji="1" lang="en-US" altLang="ja-JP" dirty="0">
                <a:solidFill>
                  <a:schemeClr val="tx1"/>
                </a:solidFill>
              </a:endParaRPr>
            </a:p>
          </p:txBody>
        </p:sp>
        <p:sp>
          <p:nvSpPr>
            <p:cNvPr id="13" name="テキスト ボックス 12">
              <a:extLst>
                <a:ext uri="{FF2B5EF4-FFF2-40B4-BE49-F238E27FC236}">
                  <a16:creationId xmlns:a16="http://schemas.microsoft.com/office/drawing/2014/main" id="{20BD1AE6-08D6-0AAD-3B99-E6D0D313A8E7}"/>
                </a:ext>
              </a:extLst>
            </p:cNvPr>
            <p:cNvSpPr txBox="1"/>
            <p:nvPr/>
          </p:nvSpPr>
          <p:spPr>
            <a:xfrm>
              <a:off x="9301728" y="2521411"/>
              <a:ext cx="2928076" cy="923330"/>
            </a:xfrm>
            <a:prstGeom prst="rect">
              <a:avLst/>
            </a:prstGeom>
            <a:noFill/>
          </p:spPr>
          <p:txBody>
            <a:bodyPr wrap="square" rtlCol="0">
              <a:spAutoFit/>
            </a:bodyPr>
            <a:lstStyle/>
            <a:p>
              <a:endParaRPr lang="ja-JP" altLang="en-US" b="1" dirty="0">
                <a:solidFill>
                  <a:schemeClr val="tx1"/>
                </a:solidFill>
                <a:latin typeface="+mn-ea"/>
              </a:endParaRPr>
            </a:p>
            <a:p>
              <a:r>
                <a:rPr kumimoji="1" lang="ja-JP" altLang="en-US" dirty="0"/>
                <a:t>・つながる相手を自ら選択し</a:t>
              </a:r>
              <a:endParaRPr kumimoji="1" lang="en-US" altLang="ja-JP" dirty="0"/>
            </a:p>
            <a:p>
              <a:r>
                <a:rPr kumimoji="1" lang="ja-JP" altLang="en-US" dirty="0"/>
                <a:t>　て協働する。</a:t>
              </a:r>
              <a:endParaRPr kumimoji="1" lang="en-US" altLang="ja-JP" dirty="0">
                <a:solidFill>
                  <a:schemeClr val="tx1"/>
                </a:solidFill>
              </a:endParaRPr>
            </a:p>
          </p:txBody>
        </p:sp>
      </p:grpSp>
    </p:spTree>
    <p:extLst>
      <p:ext uri="{BB962C8B-B14F-4D97-AF65-F5344CB8AC3E}">
        <p14:creationId xmlns:p14="http://schemas.microsoft.com/office/powerpoint/2010/main" val="378846064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5909094"/>
            <a:ext cx="12192000" cy="94890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0"/>
              <a:solidFill>
                <a:schemeClr val="tx1"/>
              </a:solidFill>
              <a:effectLst>
                <a:outerShdw blurRad="38100" dist="19050" dir="2700000" algn="tl" rotWithShape="0">
                  <a:schemeClr val="dk1">
                    <a:alpha val="40000"/>
                  </a:schemeClr>
                </a:outerShdw>
              </a:effectLst>
            </a:endParaRPr>
          </a:p>
        </p:txBody>
      </p:sp>
      <p:pic>
        <p:nvPicPr>
          <p:cNvPr id="5" name="図 4"/>
          <p:cNvPicPr/>
          <p:nvPr/>
        </p:nvPicPr>
        <p:blipFill>
          <a:blip r:embed="rId2" cstate="print">
            <a:extLst>
              <a:ext uri="{28A0092B-C50C-407E-A947-70E740481C1C}">
                <a14:useLocalDpi xmlns:a14="http://schemas.microsoft.com/office/drawing/2010/main" val="0"/>
              </a:ext>
            </a:extLst>
          </a:blip>
          <a:stretch>
            <a:fillRect/>
          </a:stretch>
        </p:blipFill>
        <p:spPr>
          <a:xfrm>
            <a:off x="1878582" y="5944348"/>
            <a:ext cx="925363" cy="878398"/>
          </a:xfrm>
          <a:prstGeom prst="rect">
            <a:avLst/>
          </a:prstGeom>
        </p:spPr>
      </p:pic>
      <p:sp>
        <p:nvSpPr>
          <p:cNvPr id="6" name="テキスト ボックス 5"/>
          <p:cNvSpPr txBox="1"/>
          <p:nvPr/>
        </p:nvSpPr>
        <p:spPr>
          <a:xfrm>
            <a:off x="3097782" y="6029604"/>
            <a:ext cx="7962181" cy="707886"/>
          </a:xfrm>
          <a:prstGeom prst="rect">
            <a:avLst/>
          </a:prstGeom>
          <a:noFill/>
        </p:spPr>
        <p:txBody>
          <a:bodyPr wrap="square" rtlCol="0">
            <a:spAutoFit/>
          </a:bodyPr>
          <a:lstStyle/>
          <a:p>
            <a:r>
              <a:rPr kumimoji="1" lang="ja-JP" altLang="en-US" sz="4000" dirty="0"/>
              <a:t>佐倉市教育委員会</a:t>
            </a:r>
          </a:p>
        </p:txBody>
      </p:sp>
      <p:pic>
        <p:nvPicPr>
          <p:cNvPr id="7" name="図 6"/>
          <p:cNvPicPr/>
          <p:nvPr/>
        </p:nvPicPr>
        <p:blipFill rotWithShape="1">
          <a:blip r:embed="rId3"/>
          <a:srcRect l="7560" t="9819" r="9530" b="30832"/>
          <a:stretch/>
        </p:blipFill>
        <p:spPr>
          <a:xfrm>
            <a:off x="132047" y="0"/>
            <a:ext cx="10425024" cy="5634057"/>
          </a:xfrm>
          <a:prstGeom prst="rect">
            <a:avLst/>
          </a:prstGeom>
        </p:spPr>
      </p:pic>
      <p:sp>
        <p:nvSpPr>
          <p:cNvPr id="8" name="スライド番号プレースホルダー 7"/>
          <p:cNvSpPr>
            <a:spLocks noGrp="1"/>
          </p:cNvSpPr>
          <p:nvPr>
            <p:ph type="sldNum" sz="quarter" idx="12"/>
          </p:nvPr>
        </p:nvSpPr>
        <p:spPr/>
        <p:txBody>
          <a:bodyPr/>
          <a:lstStyle/>
          <a:p>
            <a:fld id="{48F63A3B-78C7-47BE-AE5E-E10140E04643}" type="slidenum">
              <a:rPr lang="en-US" smtClean="0"/>
              <a:t>5</a:t>
            </a:fld>
            <a:endParaRPr lang="en-US" dirty="0"/>
          </a:p>
        </p:txBody>
      </p:sp>
      <p:sp>
        <p:nvSpPr>
          <p:cNvPr id="9" name="テキスト ボックス 8"/>
          <p:cNvSpPr txBox="1"/>
          <p:nvPr/>
        </p:nvSpPr>
        <p:spPr>
          <a:xfrm>
            <a:off x="5697067" y="5569901"/>
            <a:ext cx="4546121" cy="369332"/>
          </a:xfrm>
          <a:prstGeom prst="rect">
            <a:avLst/>
          </a:prstGeom>
          <a:noFill/>
        </p:spPr>
        <p:txBody>
          <a:bodyPr wrap="square" rtlCol="0">
            <a:spAutoFit/>
          </a:bodyPr>
          <a:lstStyle/>
          <a:p>
            <a:r>
              <a:rPr kumimoji="1" lang="en-US" altLang="ja-JP" dirty="0"/>
              <a:t>※</a:t>
            </a:r>
            <a:r>
              <a:rPr kumimoji="1" lang="ja-JP" altLang="en-US" dirty="0"/>
              <a:t>文科省「</a:t>
            </a:r>
            <a:r>
              <a:rPr kumimoji="1" lang="en-US" altLang="ja-JP" dirty="0"/>
              <a:t>GIGA</a:t>
            </a:r>
            <a:r>
              <a:rPr kumimoji="1" lang="ja-JP" altLang="en-US" dirty="0"/>
              <a:t>スクール構想の実現へ」より</a:t>
            </a:r>
          </a:p>
        </p:txBody>
      </p:sp>
      <p:sp>
        <p:nvSpPr>
          <p:cNvPr id="2" name="吹き出し: 角を丸めた四角形 1">
            <a:extLst>
              <a:ext uri="{FF2B5EF4-FFF2-40B4-BE49-F238E27FC236}">
                <a16:creationId xmlns:a16="http://schemas.microsoft.com/office/drawing/2014/main" id="{656AB38F-F036-DE2B-5C1A-BD0BCDDB2507}"/>
              </a:ext>
            </a:extLst>
          </p:cNvPr>
          <p:cNvSpPr/>
          <p:nvPr/>
        </p:nvSpPr>
        <p:spPr>
          <a:xfrm rot="5400000">
            <a:off x="10483349" y="3776982"/>
            <a:ext cx="1575459" cy="1681074"/>
          </a:xfrm>
          <a:prstGeom prst="wedgeRoundRectCallout">
            <a:avLst>
              <a:gd name="adj1" fmla="val -27505"/>
              <a:gd name="adj2" fmla="val 81824"/>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E4AC322B-F0CB-BFAC-158D-AEE861C53C93}"/>
              </a:ext>
            </a:extLst>
          </p:cNvPr>
          <p:cNvSpPr txBox="1"/>
          <p:nvPr/>
        </p:nvSpPr>
        <p:spPr>
          <a:xfrm>
            <a:off x="10456008" y="4049215"/>
            <a:ext cx="1630139" cy="1200329"/>
          </a:xfrm>
          <a:prstGeom prst="rect">
            <a:avLst/>
          </a:prstGeom>
          <a:noFill/>
        </p:spPr>
        <p:txBody>
          <a:bodyPr vert="horz" wrap="square" rtlCol="0">
            <a:spAutoFit/>
          </a:bodyPr>
          <a:lstStyle/>
          <a:p>
            <a:r>
              <a:rPr kumimoji="1" lang="ja-JP" altLang="en-US" dirty="0">
                <a:latin typeface="BIZ UDPゴシック" panose="020B0400000000000000" pitchFamily="50" charset="-128"/>
                <a:ea typeface="BIZ UDPゴシック" panose="020B0400000000000000" pitchFamily="50" charset="-128"/>
              </a:rPr>
              <a:t>ミライシードのドリルパークやラインズ</a:t>
            </a:r>
            <a:r>
              <a:rPr kumimoji="1" lang="en-US" altLang="ja-JP" dirty="0">
                <a:latin typeface="BIZ UDPゴシック" panose="020B0400000000000000" pitchFamily="50" charset="-128"/>
                <a:ea typeface="BIZ UDPゴシック" panose="020B0400000000000000" pitchFamily="50" charset="-128"/>
              </a:rPr>
              <a:t>e</a:t>
            </a:r>
            <a:r>
              <a:rPr kumimoji="1" lang="ja-JP" altLang="en-US" dirty="0">
                <a:latin typeface="BIZ UDPゴシック" panose="020B0400000000000000" pitchFamily="50" charset="-128"/>
                <a:ea typeface="BIZ UDPゴシック" panose="020B0400000000000000" pitchFamily="50" charset="-128"/>
              </a:rPr>
              <a:t>ライブラリなど</a:t>
            </a:r>
          </a:p>
        </p:txBody>
      </p:sp>
    </p:spTree>
    <p:extLst>
      <p:ext uri="{BB962C8B-B14F-4D97-AF65-F5344CB8AC3E}">
        <p14:creationId xmlns:p14="http://schemas.microsoft.com/office/powerpoint/2010/main" val="54667066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5923196"/>
            <a:ext cx="12192000" cy="94890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0"/>
              <a:solidFill>
                <a:schemeClr val="tx1"/>
              </a:solidFill>
              <a:effectLst>
                <a:outerShdw blurRad="38100" dist="19050" dir="2700000" algn="tl" rotWithShape="0">
                  <a:schemeClr val="dk1">
                    <a:alpha val="40000"/>
                  </a:schemeClr>
                </a:outerShdw>
              </a:effectLst>
            </a:endParaRPr>
          </a:p>
        </p:txBody>
      </p:sp>
      <p:pic>
        <p:nvPicPr>
          <p:cNvPr id="5" name="図 4"/>
          <p:cNvPicPr/>
          <p:nvPr/>
        </p:nvPicPr>
        <p:blipFill>
          <a:blip r:embed="rId2" cstate="print">
            <a:extLst>
              <a:ext uri="{28A0092B-C50C-407E-A947-70E740481C1C}">
                <a14:useLocalDpi xmlns:a14="http://schemas.microsoft.com/office/drawing/2010/main" val="0"/>
              </a:ext>
            </a:extLst>
          </a:blip>
          <a:stretch>
            <a:fillRect/>
          </a:stretch>
        </p:blipFill>
        <p:spPr>
          <a:xfrm>
            <a:off x="1593012" y="5960828"/>
            <a:ext cx="925363" cy="878398"/>
          </a:xfrm>
          <a:prstGeom prst="rect">
            <a:avLst/>
          </a:prstGeom>
        </p:spPr>
      </p:pic>
      <p:sp>
        <p:nvSpPr>
          <p:cNvPr id="6" name="テキスト ボックス 5"/>
          <p:cNvSpPr txBox="1"/>
          <p:nvPr/>
        </p:nvSpPr>
        <p:spPr>
          <a:xfrm>
            <a:off x="2819345" y="6072608"/>
            <a:ext cx="7962181" cy="707886"/>
          </a:xfrm>
          <a:prstGeom prst="rect">
            <a:avLst/>
          </a:prstGeom>
          <a:noFill/>
        </p:spPr>
        <p:txBody>
          <a:bodyPr wrap="square" rtlCol="0">
            <a:spAutoFit/>
          </a:bodyPr>
          <a:lstStyle/>
          <a:p>
            <a:r>
              <a:rPr kumimoji="1" lang="ja-JP" altLang="en-US" sz="4000" dirty="0"/>
              <a:t>佐倉市教育委員会</a:t>
            </a:r>
          </a:p>
        </p:txBody>
      </p:sp>
      <p:sp>
        <p:nvSpPr>
          <p:cNvPr id="8" name="タイトル 1"/>
          <p:cNvSpPr txBox="1">
            <a:spLocks/>
          </p:cNvSpPr>
          <p:nvPr/>
        </p:nvSpPr>
        <p:spPr>
          <a:xfrm>
            <a:off x="0" y="-7374"/>
            <a:ext cx="12192000" cy="947977"/>
          </a:xfrm>
          <a:prstGeom prst="rect">
            <a:avLst/>
          </a:prstGeom>
          <a:solidFill>
            <a:srgbClr val="00B0F0"/>
          </a:solidFill>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dirty="0">
                <a:solidFill>
                  <a:schemeClr val="bg1"/>
                </a:solidFill>
                <a:latin typeface="+mn-ea"/>
              </a:rPr>
              <a:t>活用場面</a:t>
            </a:r>
            <a:endParaRPr lang="ja-JP" altLang="en-US" dirty="0"/>
          </a:p>
        </p:txBody>
      </p:sp>
      <p:sp>
        <p:nvSpPr>
          <p:cNvPr id="18" name="スライド番号プレースホルダー 17"/>
          <p:cNvSpPr>
            <a:spLocks noGrp="1"/>
          </p:cNvSpPr>
          <p:nvPr>
            <p:ph type="sldNum" sz="quarter" idx="12"/>
          </p:nvPr>
        </p:nvSpPr>
        <p:spPr/>
        <p:txBody>
          <a:bodyPr/>
          <a:lstStyle/>
          <a:p>
            <a:fld id="{48F63A3B-78C7-47BE-AE5E-E10140E04643}" type="slidenum">
              <a:rPr lang="en-US" smtClean="0"/>
              <a:t>6</a:t>
            </a:fld>
            <a:endParaRPr lang="en-US" dirty="0"/>
          </a:p>
        </p:txBody>
      </p:sp>
      <p:grpSp>
        <p:nvGrpSpPr>
          <p:cNvPr id="14" name="グループ化 13">
            <a:extLst>
              <a:ext uri="{FF2B5EF4-FFF2-40B4-BE49-F238E27FC236}">
                <a16:creationId xmlns:a16="http://schemas.microsoft.com/office/drawing/2014/main" id="{7A61CDAB-FC88-DA06-6D96-5A4E5C7C47B6}"/>
              </a:ext>
            </a:extLst>
          </p:cNvPr>
          <p:cNvGrpSpPr/>
          <p:nvPr/>
        </p:nvGrpSpPr>
        <p:grpSpPr>
          <a:xfrm>
            <a:off x="1470211" y="940603"/>
            <a:ext cx="9251577" cy="4964707"/>
            <a:chOff x="1470211" y="940603"/>
            <a:chExt cx="9251577" cy="4964707"/>
          </a:xfrm>
        </p:grpSpPr>
        <p:pic>
          <p:nvPicPr>
            <p:cNvPr id="12" name="図 11">
              <a:extLst>
                <a:ext uri="{FF2B5EF4-FFF2-40B4-BE49-F238E27FC236}">
                  <a16:creationId xmlns:a16="http://schemas.microsoft.com/office/drawing/2014/main" id="{25FCB6A6-5350-CFDD-63BF-699B9BC040C6}"/>
                </a:ext>
              </a:extLst>
            </p:cNvPr>
            <p:cNvPicPr>
              <a:picLocks noChangeAspect="1"/>
            </p:cNvPicPr>
            <p:nvPr/>
          </p:nvPicPr>
          <p:blipFill>
            <a:blip r:embed="rId3"/>
            <a:stretch>
              <a:fillRect/>
            </a:stretch>
          </p:blipFill>
          <p:spPr>
            <a:xfrm>
              <a:off x="1470212" y="940603"/>
              <a:ext cx="9251576" cy="4964707"/>
            </a:xfrm>
            <a:prstGeom prst="rect">
              <a:avLst/>
            </a:prstGeom>
            <a:ln>
              <a:solidFill>
                <a:srgbClr val="00B0F0"/>
              </a:solidFill>
            </a:ln>
          </p:spPr>
        </p:pic>
        <p:sp>
          <p:nvSpPr>
            <p:cNvPr id="13" name="正方形/長方形 12">
              <a:extLst>
                <a:ext uri="{FF2B5EF4-FFF2-40B4-BE49-F238E27FC236}">
                  <a16:creationId xmlns:a16="http://schemas.microsoft.com/office/drawing/2014/main" id="{D5E5CF9E-A09F-DAD1-DD22-4EA02A76CA5A}"/>
                </a:ext>
              </a:extLst>
            </p:cNvPr>
            <p:cNvSpPr/>
            <p:nvPr/>
          </p:nvSpPr>
          <p:spPr>
            <a:xfrm>
              <a:off x="1470211" y="5607424"/>
              <a:ext cx="1178859" cy="282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テキスト ボックス 14">
            <a:extLst>
              <a:ext uri="{FF2B5EF4-FFF2-40B4-BE49-F238E27FC236}">
                <a16:creationId xmlns:a16="http://schemas.microsoft.com/office/drawing/2014/main" id="{C574E7F5-1561-7AD6-71CB-89D8726D2BF7}"/>
              </a:ext>
            </a:extLst>
          </p:cNvPr>
          <p:cNvSpPr txBox="1"/>
          <p:nvPr/>
        </p:nvSpPr>
        <p:spPr>
          <a:xfrm>
            <a:off x="1470211" y="5564206"/>
            <a:ext cx="4546121" cy="369332"/>
          </a:xfrm>
          <a:prstGeom prst="rect">
            <a:avLst/>
          </a:prstGeom>
          <a:noFill/>
        </p:spPr>
        <p:txBody>
          <a:bodyPr wrap="square" rtlCol="0">
            <a:spAutoFit/>
          </a:bodyPr>
          <a:lstStyle/>
          <a:p>
            <a:r>
              <a:rPr kumimoji="1" lang="en-US" altLang="ja-JP" dirty="0"/>
              <a:t>※</a:t>
            </a:r>
            <a:r>
              <a:rPr kumimoji="1" lang="ja-JP" altLang="en-US" dirty="0"/>
              <a:t>文科省「</a:t>
            </a:r>
            <a:r>
              <a:rPr kumimoji="1" lang="en-US" altLang="ja-JP" dirty="0"/>
              <a:t>GIGA</a:t>
            </a:r>
            <a:r>
              <a:rPr kumimoji="1" lang="ja-JP" altLang="en-US" dirty="0"/>
              <a:t>スクール構想の実現へ」より</a:t>
            </a:r>
          </a:p>
        </p:txBody>
      </p:sp>
    </p:spTree>
    <p:extLst>
      <p:ext uri="{BB962C8B-B14F-4D97-AF65-F5344CB8AC3E}">
        <p14:creationId xmlns:p14="http://schemas.microsoft.com/office/powerpoint/2010/main" val="372290526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5881897"/>
            <a:ext cx="12192000" cy="94890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0"/>
              <a:solidFill>
                <a:schemeClr val="tx1"/>
              </a:solidFill>
              <a:effectLst>
                <a:outerShdw blurRad="38100" dist="19050" dir="2700000" algn="tl" rotWithShape="0">
                  <a:schemeClr val="dk1">
                    <a:alpha val="40000"/>
                  </a:schemeClr>
                </a:outerShdw>
              </a:effectLst>
            </a:endParaRPr>
          </a:p>
        </p:txBody>
      </p:sp>
      <p:pic>
        <p:nvPicPr>
          <p:cNvPr id="5" name="図 4"/>
          <p:cNvPicPr/>
          <p:nvPr/>
        </p:nvPicPr>
        <p:blipFill>
          <a:blip r:embed="rId2" cstate="print">
            <a:extLst>
              <a:ext uri="{28A0092B-C50C-407E-A947-70E740481C1C}">
                <a14:useLocalDpi xmlns:a14="http://schemas.microsoft.com/office/drawing/2010/main" val="0"/>
              </a:ext>
            </a:extLst>
          </a:blip>
          <a:stretch>
            <a:fillRect/>
          </a:stretch>
        </p:blipFill>
        <p:spPr>
          <a:xfrm>
            <a:off x="1796900" y="5917151"/>
            <a:ext cx="925363" cy="878398"/>
          </a:xfrm>
          <a:prstGeom prst="rect">
            <a:avLst/>
          </a:prstGeom>
        </p:spPr>
      </p:pic>
      <p:sp>
        <p:nvSpPr>
          <p:cNvPr id="6" name="テキスト ボックス 5"/>
          <p:cNvSpPr txBox="1"/>
          <p:nvPr/>
        </p:nvSpPr>
        <p:spPr>
          <a:xfrm>
            <a:off x="3097782" y="6041975"/>
            <a:ext cx="7962181" cy="707886"/>
          </a:xfrm>
          <a:prstGeom prst="rect">
            <a:avLst/>
          </a:prstGeom>
          <a:noFill/>
        </p:spPr>
        <p:txBody>
          <a:bodyPr wrap="square" rtlCol="0">
            <a:spAutoFit/>
          </a:bodyPr>
          <a:lstStyle/>
          <a:p>
            <a:r>
              <a:rPr kumimoji="1" lang="ja-JP" altLang="en-US" sz="4000" dirty="0"/>
              <a:t>佐倉市教育委員会</a:t>
            </a:r>
          </a:p>
        </p:txBody>
      </p:sp>
      <p:sp>
        <p:nvSpPr>
          <p:cNvPr id="7" name="タイトル 1"/>
          <p:cNvSpPr txBox="1">
            <a:spLocks/>
          </p:cNvSpPr>
          <p:nvPr/>
        </p:nvSpPr>
        <p:spPr>
          <a:xfrm>
            <a:off x="0" y="-7374"/>
            <a:ext cx="12192000" cy="947977"/>
          </a:xfrm>
          <a:prstGeom prst="rect">
            <a:avLst/>
          </a:prstGeom>
          <a:solidFill>
            <a:srgbClr val="00B0F0"/>
          </a:solidFill>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dirty="0">
                <a:solidFill>
                  <a:schemeClr val="bg1"/>
                </a:solidFill>
                <a:latin typeface="+mn-ea"/>
              </a:rPr>
              <a:t>佐倉市</a:t>
            </a:r>
            <a:r>
              <a:rPr lang="en-US" altLang="ja-JP" dirty="0">
                <a:solidFill>
                  <a:schemeClr val="bg1"/>
                </a:solidFill>
                <a:latin typeface="+mn-ea"/>
              </a:rPr>
              <a:t>GIGA</a:t>
            </a:r>
            <a:r>
              <a:rPr lang="ja-JP" altLang="en-US" dirty="0">
                <a:solidFill>
                  <a:schemeClr val="bg1"/>
                </a:solidFill>
                <a:latin typeface="+mn-ea"/>
              </a:rPr>
              <a:t>スクール構想に向けて</a:t>
            </a:r>
            <a:endParaRPr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923012618"/>
              </p:ext>
            </p:extLst>
          </p:nvPr>
        </p:nvGraphicFramePr>
        <p:xfrm>
          <a:off x="478682" y="1913689"/>
          <a:ext cx="10875118" cy="3291840"/>
        </p:xfrm>
        <a:graphic>
          <a:graphicData uri="http://schemas.openxmlformats.org/drawingml/2006/table">
            <a:tbl>
              <a:tblPr firstRow="1" firstCol="1" bandRow="1">
                <a:tableStyleId>{5C22544A-7EE6-4342-B048-85BDC9FD1C3A}</a:tableStyleId>
              </a:tblPr>
              <a:tblGrid>
                <a:gridCol w="3046862">
                  <a:extLst>
                    <a:ext uri="{9D8B030D-6E8A-4147-A177-3AD203B41FA5}">
                      <a16:colId xmlns:a16="http://schemas.microsoft.com/office/drawing/2014/main" val="20000"/>
                    </a:ext>
                  </a:extLst>
                </a:gridCol>
                <a:gridCol w="7828256">
                  <a:extLst>
                    <a:ext uri="{9D8B030D-6E8A-4147-A177-3AD203B41FA5}">
                      <a16:colId xmlns:a16="http://schemas.microsoft.com/office/drawing/2014/main" val="20001"/>
                    </a:ext>
                  </a:extLst>
                </a:gridCol>
              </a:tblGrid>
              <a:tr h="343338">
                <a:tc>
                  <a:txBody>
                    <a:bodyPr/>
                    <a:lstStyle/>
                    <a:p>
                      <a:pPr marL="609600" algn="l">
                        <a:spcAft>
                          <a:spcPts val="0"/>
                        </a:spcAft>
                      </a:pPr>
                      <a:r>
                        <a:rPr lang="ja-JP" altLang="en-US" sz="4000" kern="0" dirty="0">
                          <a:effectLst/>
                        </a:rPr>
                        <a:t>　</a:t>
                      </a:r>
                      <a:r>
                        <a:rPr lang="ja-JP" sz="4000" kern="0" dirty="0">
                          <a:effectLst/>
                        </a:rPr>
                        <a:t>時期</a:t>
                      </a:r>
                      <a:endParaRPr lang="ja-JP" sz="4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spcAft>
                          <a:spcPts val="0"/>
                        </a:spcAft>
                      </a:pPr>
                      <a:r>
                        <a:rPr lang="ja-JP" altLang="en-US" sz="4000" b="1" kern="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予定</a:t>
                      </a:r>
                      <a:endParaRPr lang="ja-JP" sz="4400" b="1"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43338">
                <a:tc>
                  <a:txBody>
                    <a:bodyPr/>
                    <a:lstStyle/>
                    <a:p>
                      <a:pPr algn="ctr">
                        <a:spcAft>
                          <a:spcPts val="0"/>
                        </a:spcAft>
                      </a:pPr>
                      <a:r>
                        <a:rPr lang="ja-JP" altLang="en-US" sz="4000" kern="100" dirty="0">
                          <a:effectLst/>
                          <a:latin typeface="Century" panose="02040604050505020304" pitchFamily="18" charset="0"/>
                          <a:ea typeface="ＭＳ 明朝" panose="02020609040205080304" pitchFamily="17" charset="-128"/>
                          <a:cs typeface="Times New Roman" panose="02020603050405020304" pitchFamily="18" charset="0"/>
                        </a:rPr>
                        <a:t>令和</a:t>
                      </a:r>
                      <a:r>
                        <a:rPr lang="en-US" altLang="ja-JP" sz="4000" kern="100" dirty="0">
                          <a:effectLst/>
                          <a:latin typeface="Century" panose="02040604050505020304" pitchFamily="18" charset="0"/>
                          <a:ea typeface="ＭＳ 明朝" panose="02020609040205080304" pitchFamily="17" charset="-128"/>
                          <a:cs typeface="Times New Roman" panose="02020603050405020304" pitchFamily="18" charset="0"/>
                        </a:rPr>
                        <a:t>7</a:t>
                      </a:r>
                      <a:r>
                        <a:rPr lang="ja-JP" altLang="en-US" sz="4000" kern="100" dirty="0">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4000" kern="100" dirty="0">
                          <a:effectLst/>
                          <a:latin typeface="Century" panose="02040604050505020304" pitchFamily="18" charset="0"/>
                          <a:ea typeface="ＭＳ 明朝" panose="02020609040205080304" pitchFamily="17" charset="-128"/>
                          <a:cs typeface="Times New Roman" panose="02020603050405020304" pitchFamily="18" charset="0"/>
                        </a:rPr>
                        <a:t>9</a:t>
                      </a:r>
                      <a:r>
                        <a:rPr lang="ja-JP" altLang="en-US" sz="4000" kern="100" dirty="0">
                          <a:effectLst/>
                          <a:latin typeface="Century" panose="02040604050505020304" pitchFamily="18" charset="0"/>
                          <a:ea typeface="ＭＳ 明朝" panose="02020609040205080304" pitchFamily="17" charset="-128"/>
                          <a:cs typeface="Times New Roman" panose="02020603050405020304" pitchFamily="18" charset="0"/>
                        </a:rPr>
                        <a:t>月</a:t>
                      </a:r>
                      <a:endParaRPr lang="ja-JP" sz="4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just">
                        <a:spcAft>
                          <a:spcPts val="0"/>
                        </a:spcAft>
                      </a:pPr>
                      <a:r>
                        <a:rPr lang="ja-JP" altLang="en-US" sz="4400" b="1" kern="100" dirty="0">
                          <a:effectLst/>
                          <a:latin typeface="Century" panose="02040604050505020304" pitchFamily="18" charset="0"/>
                          <a:ea typeface="ＭＳ 明朝" panose="02020609040205080304" pitchFamily="17" charset="-128"/>
                          <a:cs typeface="Times New Roman" panose="02020603050405020304" pitchFamily="18" charset="0"/>
                        </a:rPr>
                        <a:t>学習用タブレットパソコンの全台置き換え（</a:t>
                      </a:r>
                      <a:r>
                        <a:rPr lang="en-US" altLang="ja-JP" sz="4400" b="1" kern="100" dirty="0">
                          <a:effectLst/>
                          <a:latin typeface="Century" panose="02040604050505020304" pitchFamily="18" charset="0"/>
                          <a:ea typeface="ＭＳ 明朝" panose="02020609040205080304" pitchFamily="17" charset="-128"/>
                          <a:cs typeface="Times New Roman" panose="02020603050405020304" pitchFamily="18" charset="0"/>
                        </a:rPr>
                        <a:t>iPad</a:t>
                      </a:r>
                      <a:r>
                        <a:rPr lang="ja-JP" altLang="en-US" sz="4400" b="1" kern="100" dirty="0">
                          <a:effectLst/>
                          <a:latin typeface="Century" panose="02040604050505020304" pitchFamily="18" charset="0"/>
                          <a:ea typeface="ＭＳ 明朝" panose="02020609040205080304" pitchFamily="17" charset="-128"/>
                          <a:cs typeface="Times New Roman" panose="02020603050405020304" pitchFamily="18" charset="0"/>
                        </a:rPr>
                        <a:t>）</a:t>
                      </a:r>
                      <a:endParaRPr lang="ja-JP" sz="44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43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4000" kern="100" dirty="0">
                          <a:effectLst/>
                          <a:latin typeface="Century" panose="02040604050505020304" pitchFamily="18" charset="0"/>
                          <a:ea typeface="ＭＳ 明朝" panose="02020609040205080304" pitchFamily="17" charset="-128"/>
                          <a:cs typeface="Times New Roman" panose="02020603050405020304" pitchFamily="18" charset="0"/>
                        </a:rPr>
                        <a:t>令和</a:t>
                      </a:r>
                      <a:r>
                        <a:rPr lang="en-US" altLang="ja-JP" sz="4000" kern="100" dirty="0">
                          <a:effectLst/>
                          <a:latin typeface="Century" panose="02040604050505020304" pitchFamily="18" charset="0"/>
                          <a:ea typeface="ＭＳ 明朝" panose="02020609040205080304" pitchFamily="17" charset="-128"/>
                          <a:cs typeface="Times New Roman" panose="02020603050405020304" pitchFamily="18" charset="0"/>
                        </a:rPr>
                        <a:t>7</a:t>
                      </a:r>
                      <a:r>
                        <a:rPr lang="ja-JP" altLang="en-US" sz="4000" kern="100" dirty="0">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4000" kern="100" dirty="0">
                          <a:effectLst/>
                          <a:latin typeface="Century" panose="02040604050505020304" pitchFamily="18" charset="0"/>
                          <a:ea typeface="ＭＳ 明朝" panose="02020609040205080304" pitchFamily="17" charset="-128"/>
                          <a:cs typeface="Times New Roman" panose="02020603050405020304" pitchFamily="18" charset="0"/>
                        </a:rPr>
                        <a:t>12</a:t>
                      </a:r>
                      <a:r>
                        <a:rPr lang="ja-JP" altLang="en-US" sz="4000" kern="100" dirty="0">
                          <a:effectLst/>
                          <a:latin typeface="Century" panose="02040604050505020304" pitchFamily="18" charset="0"/>
                          <a:ea typeface="ＭＳ 明朝" panose="02020609040205080304" pitchFamily="17" charset="-128"/>
                          <a:cs typeface="Times New Roman" panose="02020603050405020304" pitchFamily="18" charset="0"/>
                        </a:rPr>
                        <a:t>月</a:t>
                      </a:r>
                      <a:endParaRPr lang="ja-JP" altLang="ja-JP" sz="4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4400" b="1" kern="100" dirty="0">
                          <a:effectLst/>
                          <a:latin typeface="Century" panose="02040604050505020304" pitchFamily="18" charset="0"/>
                          <a:ea typeface="ＭＳ 明朝" panose="02020609040205080304" pitchFamily="17" charset="-128"/>
                          <a:cs typeface="Times New Roman" panose="02020603050405020304" pitchFamily="18" charset="0"/>
                        </a:rPr>
                        <a:t>校内ネットワークの置き換え・増強</a:t>
                      </a:r>
                      <a:endParaRPr lang="ja-JP" altLang="ja-JP" sz="44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
        <p:nvSpPr>
          <p:cNvPr id="12" name="テキスト ボックス 11"/>
          <p:cNvSpPr txBox="1"/>
          <p:nvPr/>
        </p:nvSpPr>
        <p:spPr>
          <a:xfrm>
            <a:off x="478681" y="1248875"/>
            <a:ext cx="4753155" cy="584775"/>
          </a:xfrm>
          <a:prstGeom prst="rect">
            <a:avLst/>
          </a:prstGeom>
          <a:noFill/>
        </p:spPr>
        <p:txBody>
          <a:bodyPr wrap="square" rtlCol="0">
            <a:spAutoFit/>
          </a:bodyPr>
          <a:lstStyle/>
          <a:p>
            <a:r>
              <a:rPr lang="ja-JP" altLang="en-US" sz="3200" dirty="0"/>
              <a:t>＜令和７年度の予定＞</a:t>
            </a:r>
            <a:endParaRPr kumimoji="1" lang="ja-JP" altLang="en-US" sz="3200" dirty="0"/>
          </a:p>
        </p:txBody>
      </p:sp>
      <p:sp>
        <p:nvSpPr>
          <p:cNvPr id="15" name="スライド番号プレースホルダー 14"/>
          <p:cNvSpPr>
            <a:spLocks noGrp="1"/>
          </p:cNvSpPr>
          <p:nvPr>
            <p:ph type="sldNum" sz="quarter" idx="12"/>
          </p:nvPr>
        </p:nvSpPr>
        <p:spPr/>
        <p:txBody>
          <a:bodyPr/>
          <a:lstStyle/>
          <a:p>
            <a:fld id="{48F63A3B-78C7-47BE-AE5E-E10140E04643}" type="slidenum">
              <a:rPr lang="en-US" smtClean="0"/>
              <a:t>7</a:t>
            </a:fld>
            <a:endParaRPr lang="en-US" dirty="0"/>
          </a:p>
        </p:txBody>
      </p:sp>
    </p:spTree>
    <p:extLst>
      <p:ext uri="{BB962C8B-B14F-4D97-AF65-F5344CB8AC3E}">
        <p14:creationId xmlns:p14="http://schemas.microsoft.com/office/powerpoint/2010/main" val="290418350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4021" y="5881897"/>
            <a:ext cx="12192000" cy="94890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0"/>
              <a:solidFill>
                <a:schemeClr val="tx1"/>
              </a:solidFill>
              <a:effectLst>
                <a:outerShdw blurRad="38100" dist="19050" dir="2700000" algn="tl" rotWithShape="0">
                  <a:schemeClr val="dk1">
                    <a:alpha val="40000"/>
                  </a:schemeClr>
                </a:outerShdw>
              </a:effectLst>
            </a:endParaRPr>
          </a:p>
        </p:txBody>
      </p:sp>
      <p:pic>
        <p:nvPicPr>
          <p:cNvPr id="5" name="図 4"/>
          <p:cNvPicPr/>
          <p:nvPr/>
        </p:nvPicPr>
        <p:blipFill>
          <a:blip r:embed="rId3" cstate="print">
            <a:extLst>
              <a:ext uri="{28A0092B-C50C-407E-A947-70E740481C1C}">
                <a14:useLocalDpi xmlns:a14="http://schemas.microsoft.com/office/drawing/2010/main" val="0"/>
              </a:ext>
            </a:extLst>
          </a:blip>
          <a:stretch>
            <a:fillRect/>
          </a:stretch>
        </p:blipFill>
        <p:spPr>
          <a:xfrm>
            <a:off x="1502703" y="5944348"/>
            <a:ext cx="925363" cy="878398"/>
          </a:xfrm>
          <a:prstGeom prst="rect">
            <a:avLst/>
          </a:prstGeom>
        </p:spPr>
      </p:pic>
      <p:sp>
        <p:nvSpPr>
          <p:cNvPr id="6" name="テキスト ボックス 5"/>
          <p:cNvSpPr txBox="1"/>
          <p:nvPr/>
        </p:nvSpPr>
        <p:spPr>
          <a:xfrm>
            <a:off x="2648309" y="6029604"/>
            <a:ext cx="7962181" cy="707886"/>
          </a:xfrm>
          <a:prstGeom prst="rect">
            <a:avLst/>
          </a:prstGeom>
          <a:noFill/>
        </p:spPr>
        <p:txBody>
          <a:bodyPr wrap="square" rtlCol="0">
            <a:spAutoFit/>
          </a:bodyPr>
          <a:lstStyle/>
          <a:p>
            <a:r>
              <a:rPr kumimoji="1" lang="ja-JP" altLang="en-US" sz="4000" dirty="0"/>
              <a:t>佐倉市教育委員会</a:t>
            </a:r>
          </a:p>
        </p:txBody>
      </p:sp>
      <p:sp>
        <p:nvSpPr>
          <p:cNvPr id="9" name="スライド番号プレースホルダー 8"/>
          <p:cNvSpPr>
            <a:spLocks noGrp="1"/>
          </p:cNvSpPr>
          <p:nvPr>
            <p:ph type="sldNum" sz="quarter" idx="12"/>
          </p:nvPr>
        </p:nvSpPr>
        <p:spPr/>
        <p:txBody>
          <a:bodyPr/>
          <a:lstStyle/>
          <a:p>
            <a:fld id="{48F63A3B-78C7-47BE-AE5E-E10140E04643}" type="slidenum">
              <a:rPr lang="en-US" smtClean="0"/>
              <a:t>8</a:t>
            </a:fld>
            <a:endParaRPr lang="en-US" dirty="0"/>
          </a:p>
        </p:txBody>
      </p:sp>
      <p:sp>
        <p:nvSpPr>
          <p:cNvPr id="7" name="タイトル 1"/>
          <p:cNvSpPr txBox="1">
            <a:spLocks/>
          </p:cNvSpPr>
          <p:nvPr/>
        </p:nvSpPr>
        <p:spPr>
          <a:xfrm>
            <a:off x="0" y="0"/>
            <a:ext cx="12192000" cy="947977"/>
          </a:xfrm>
          <a:prstGeom prst="rect">
            <a:avLst/>
          </a:prstGeom>
          <a:solidFill>
            <a:srgbClr val="00B0F0"/>
          </a:solidFill>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dirty="0">
                <a:solidFill>
                  <a:schemeClr val="bg1"/>
                </a:solidFill>
                <a:latin typeface="+mn-ea"/>
              </a:rPr>
              <a:t>職員研修</a:t>
            </a:r>
            <a:endParaRPr lang="ja-JP" altLang="en-US" dirty="0"/>
          </a:p>
        </p:txBody>
      </p:sp>
      <p:sp>
        <p:nvSpPr>
          <p:cNvPr id="17" name="テキスト ボックス 16"/>
          <p:cNvSpPr txBox="1"/>
          <p:nvPr/>
        </p:nvSpPr>
        <p:spPr>
          <a:xfrm>
            <a:off x="824296" y="4768079"/>
            <a:ext cx="2872596" cy="830997"/>
          </a:xfrm>
          <a:prstGeom prst="rect">
            <a:avLst/>
          </a:prstGeom>
          <a:blipFill>
            <a:blip r:embed="rId4"/>
            <a:tile tx="0" ty="0" sx="100000" sy="100000" flip="none" algn="tl"/>
          </a:blipFill>
          <a:ln>
            <a:round/>
          </a:ln>
          <a:scene3d>
            <a:camera prst="orthographicFront"/>
            <a:lightRig rig="threePt" dir="t"/>
          </a:scene3d>
          <a:sp3d>
            <a:bevelB/>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ja-JP" sz="2400" dirty="0">
                <a:solidFill>
                  <a:srgbClr val="FF0000"/>
                </a:solidFill>
              </a:rPr>
              <a:t>ICT</a:t>
            </a:r>
            <a:r>
              <a:rPr lang="ja-JP" altLang="en-US" sz="2400" dirty="0">
                <a:solidFill>
                  <a:srgbClr val="FF0000"/>
                </a:solidFill>
              </a:rPr>
              <a:t>支援員と連携した研修</a:t>
            </a:r>
            <a:endParaRPr kumimoji="1" lang="ja-JP" altLang="en-US" sz="2400" dirty="0">
              <a:solidFill>
                <a:srgbClr val="FF0000"/>
              </a:solidFill>
            </a:endParaRPr>
          </a:p>
        </p:txBody>
      </p:sp>
      <p:pic>
        <p:nvPicPr>
          <p:cNvPr id="3" name="図 2"/>
          <p:cNvPicPr>
            <a:picLocks noChangeAspect="1"/>
          </p:cNvPicPr>
          <p:nvPr/>
        </p:nvPicPr>
        <p:blipFill rotWithShape="1">
          <a:blip r:embed="rId5">
            <a:extLst>
              <a:ext uri="{28A0092B-C50C-407E-A947-70E740481C1C}">
                <a14:useLocalDpi xmlns:a14="http://schemas.microsoft.com/office/drawing/2010/main" val="0"/>
              </a:ext>
            </a:extLst>
          </a:blip>
          <a:srcRect l="8815" t="3592" r="14052" b="22659"/>
          <a:stretch/>
        </p:blipFill>
        <p:spPr>
          <a:xfrm>
            <a:off x="4407786" y="2316419"/>
            <a:ext cx="3376427" cy="2419858"/>
          </a:xfrm>
          <a:prstGeom prst="rect">
            <a:avLst/>
          </a:prstGeom>
          <a:ln>
            <a:noFill/>
          </a:ln>
          <a:effectLst>
            <a:softEdge rad="112500"/>
          </a:effectLst>
        </p:spPr>
      </p:pic>
      <p:pic>
        <p:nvPicPr>
          <p:cNvPr id="34" name="図 33"/>
          <p:cNvPicPr>
            <a:picLocks noChangeAspect="1"/>
          </p:cNvPicPr>
          <p:nvPr/>
        </p:nvPicPr>
        <p:blipFill rotWithShape="1">
          <a:blip r:embed="rId6">
            <a:extLst>
              <a:ext uri="{28A0092B-C50C-407E-A947-70E740481C1C}">
                <a14:useLocalDpi xmlns:a14="http://schemas.microsoft.com/office/drawing/2010/main" val="0"/>
              </a:ext>
            </a:extLst>
          </a:blip>
          <a:srcRect l="17911" t="17459" r="19485" b="3277"/>
          <a:stretch/>
        </p:blipFill>
        <p:spPr>
          <a:xfrm>
            <a:off x="714872" y="1380179"/>
            <a:ext cx="3271751" cy="3105080"/>
          </a:xfrm>
          <a:prstGeom prst="rect">
            <a:avLst/>
          </a:prstGeom>
          <a:ln>
            <a:noFill/>
          </a:ln>
          <a:effectLst>
            <a:softEdge rad="112500"/>
          </a:effectLst>
        </p:spPr>
      </p:pic>
      <p:pic>
        <p:nvPicPr>
          <p:cNvPr id="2" name="図 1"/>
          <p:cNvPicPr>
            <a:picLocks noChangeAspect="1"/>
          </p:cNvPicPr>
          <p:nvPr/>
        </p:nvPicPr>
        <p:blipFill rotWithShape="1">
          <a:blip r:embed="rId7">
            <a:clrChange>
              <a:clrFrom>
                <a:srgbClr val="719FCB"/>
              </a:clrFrom>
              <a:clrTo>
                <a:srgbClr val="719FCB">
                  <a:alpha val="0"/>
                </a:srgbClr>
              </a:clrTo>
            </a:clrChange>
            <a:extLst>
              <a:ext uri="{28A0092B-C50C-407E-A947-70E740481C1C}">
                <a14:useLocalDpi xmlns:a14="http://schemas.microsoft.com/office/drawing/2010/main" val="0"/>
              </a:ext>
            </a:extLst>
          </a:blip>
          <a:srcRect l="4749" t="3648" r="10439" b="12389"/>
          <a:stretch/>
        </p:blipFill>
        <p:spPr>
          <a:xfrm>
            <a:off x="8205376" y="1380179"/>
            <a:ext cx="3668964" cy="2724199"/>
          </a:xfrm>
          <a:prstGeom prst="rect">
            <a:avLst/>
          </a:prstGeom>
          <a:ln>
            <a:noFill/>
          </a:ln>
          <a:effectLst>
            <a:softEdge rad="76200"/>
          </a:effectLst>
        </p:spPr>
      </p:pic>
      <p:sp>
        <p:nvSpPr>
          <p:cNvPr id="19" name="テキスト ボックス 18"/>
          <p:cNvSpPr txBox="1"/>
          <p:nvPr/>
        </p:nvSpPr>
        <p:spPr>
          <a:xfrm>
            <a:off x="4970054" y="1713343"/>
            <a:ext cx="2251890" cy="461665"/>
          </a:xfrm>
          <a:prstGeom prst="rect">
            <a:avLst/>
          </a:prstGeom>
          <a:blipFill>
            <a:blip r:embed="rId4"/>
            <a:tile tx="0" ty="0" sx="100000" sy="100000" flip="none" algn="tl"/>
          </a:blipFill>
          <a:ln>
            <a:round/>
          </a:ln>
          <a:scene3d>
            <a:camera prst="orthographicFront"/>
            <a:lightRig rig="threePt" dir="t"/>
          </a:scene3d>
          <a:sp3d>
            <a:bevelB/>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2400" dirty="0">
                <a:solidFill>
                  <a:srgbClr val="FF0000"/>
                </a:solidFill>
              </a:rPr>
              <a:t>操作・活用研修</a:t>
            </a:r>
          </a:p>
        </p:txBody>
      </p:sp>
      <p:sp>
        <p:nvSpPr>
          <p:cNvPr id="20" name="テキスト ボックス 19"/>
          <p:cNvSpPr txBox="1"/>
          <p:nvPr/>
        </p:nvSpPr>
        <p:spPr>
          <a:xfrm>
            <a:off x="7969518" y="4786629"/>
            <a:ext cx="4140679" cy="461665"/>
          </a:xfrm>
          <a:prstGeom prst="rect">
            <a:avLst/>
          </a:prstGeom>
          <a:blipFill>
            <a:blip r:embed="rId4"/>
            <a:tile tx="0" ty="0" sx="100000" sy="100000" flip="none" algn="tl"/>
          </a:blipFill>
          <a:ln>
            <a:round/>
          </a:ln>
          <a:scene3d>
            <a:camera prst="orthographicFront"/>
            <a:lightRig rig="threePt" dir="t"/>
          </a:scene3d>
          <a:sp3d>
            <a:bevelB/>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ja-JP" altLang="en-US" sz="2400" dirty="0">
                <a:solidFill>
                  <a:srgbClr val="FF0000"/>
                </a:solidFill>
              </a:rPr>
              <a:t>教職員同士のオンライン研修</a:t>
            </a:r>
            <a:endParaRPr kumimoji="1" lang="ja-JP" altLang="en-US" sz="2400" dirty="0">
              <a:solidFill>
                <a:srgbClr val="FF0000"/>
              </a:solidFill>
            </a:endParaRPr>
          </a:p>
        </p:txBody>
      </p:sp>
    </p:spTree>
    <p:extLst>
      <p:ext uri="{BB962C8B-B14F-4D97-AF65-F5344CB8AC3E}">
        <p14:creationId xmlns:p14="http://schemas.microsoft.com/office/powerpoint/2010/main" val="3497426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rotWithShape="1">
          <a:blip r:embed="rId3">
            <a:extLst>
              <a:ext uri="{28A0092B-C50C-407E-A947-70E740481C1C}">
                <a14:useLocalDpi xmlns:a14="http://schemas.microsoft.com/office/drawing/2010/main" val="0"/>
              </a:ext>
            </a:extLst>
          </a:blip>
          <a:srcRect l="21925" t="9895" r="17950" b="19508"/>
          <a:stretch/>
        </p:blipFill>
        <p:spPr>
          <a:xfrm>
            <a:off x="274126" y="1058450"/>
            <a:ext cx="2374183" cy="2089654"/>
          </a:xfrm>
          <a:prstGeom prst="rect">
            <a:avLst/>
          </a:prstGeom>
          <a:ln>
            <a:noFill/>
          </a:ln>
          <a:effectLst>
            <a:softEdge rad="112500"/>
          </a:effectLst>
        </p:spPr>
      </p:pic>
      <p:sp>
        <p:nvSpPr>
          <p:cNvPr id="4" name="正方形/長方形 3"/>
          <p:cNvSpPr/>
          <p:nvPr/>
        </p:nvSpPr>
        <p:spPr>
          <a:xfrm>
            <a:off x="0" y="5909094"/>
            <a:ext cx="12192000" cy="94890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0"/>
              <a:solidFill>
                <a:schemeClr val="tx1"/>
              </a:solidFill>
              <a:effectLst>
                <a:outerShdw blurRad="38100" dist="19050" dir="2700000" algn="tl" rotWithShape="0">
                  <a:schemeClr val="dk1">
                    <a:alpha val="40000"/>
                  </a:schemeClr>
                </a:outerShdw>
              </a:effectLst>
            </a:endParaRPr>
          </a:p>
        </p:txBody>
      </p:sp>
      <p:pic>
        <p:nvPicPr>
          <p:cNvPr id="5" name="図 4"/>
          <p:cNvPicPr/>
          <p:nvPr/>
        </p:nvPicPr>
        <p:blipFill>
          <a:blip r:embed="rId4" cstate="print">
            <a:extLst>
              <a:ext uri="{28A0092B-C50C-407E-A947-70E740481C1C}">
                <a14:useLocalDpi xmlns:a14="http://schemas.microsoft.com/office/drawing/2010/main" val="0"/>
              </a:ext>
            </a:extLst>
          </a:blip>
          <a:stretch>
            <a:fillRect/>
          </a:stretch>
        </p:blipFill>
        <p:spPr>
          <a:xfrm>
            <a:off x="1502703" y="5944348"/>
            <a:ext cx="925363" cy="878398"/>
          </a:xfrm>
          <a:prstGeom prst="rect">
            <a:avLst/>
          </a:prstGeom>
        </p:spPr>
      </p:pic>
      <p:sp>
        <p:nvSpPr>
          <p:cNvPr id="6" name="テキスト ボックス 5"/>
          <p:cNvSpPr txBox="1"/>
          <p:nvPr/>
        </p:nvSpPr>
        <p:spPr>
          <a:xfrm>
            <a:off x="2648309" y="6029604"/>
            <a:ext cx="7962181" cy="707886"/>
          </a:xfrm>
          <a:prstGeom prst="rect">
            <a:avLst/>
          </a:prstGeom>
          <a:noFill/>
        </p:spPr>
        <p:txBody>
          <a:bodyPr wrap="square" rtlCol="0">
            <a:spAutoFit/>
          </a:bodyPr>
          <a:lstStyle/>
          <a:p>
            <a:r>
              <a:rPr kumimoji="1" lang="ja-JP" altLang="en-US" sz="4000" dirty="0"/>
              <a:t>佐倉市教育委員会</a:t>
            </a:r>
          </a:p>
        </p:txBody>
      </p:sp>
      <p:sp>
        <p:nvSpPr>
          <p:cNvPr id="9" name="スライド番号プレースホルダー 8"/>
          <p:cNvSpPr>
            <a:spLocks noGrp="1"/>
          </p:cNvSpPr>
          <p:nvPr>
            <p:ph type="sldNum" sz="quarter" idx="12"/>
          </p:nvPr>
        </p:nvSpPr>
        <p:spPr/>
        <p:txBody>
          <a:bodyPr/>
          <a:lstStyle/>
          <a:p>
            <a:fld id="{48F63A3B-78C7-47BE-AE5E-E10140E04643}" type="slidenum">
              <a:rPr lang="en-US" smtClean="0"/>
              <a:t>9</a:t>
            </a:fld>
            <a:endParaRPr lang="en-US" dirty="0"/>
          </a:p>
        </p:txBody>
      </p:sp>
      <p:sp>
        <p:nvSpPr>
          <p:cNvPr id="7" name="タイトル 1"/>
          <p:cNvSpPr txBox="1">
            <a:spLocks/>
          </p:cNvSpPr>
          <p:nvPr/>
        </p:nvSpPr>
        <p:spPr>
          <a:xfrm>
            <a:off x="0" y="0"/>
            <a:ext cx="12192000" cy="947977"/>
          </a:xfrm>
          <a:prstGeom prst="rect">
            <a:avLst/>
          </a:prstGeom>
          <a:solidFill>
            <a:srgbClr val="00B0F0"/>
          </a:solidFill>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dirty="0">
                <a:solidFill>
                  <a:schemeClr val="bg1"/>
                </a:solidFill>
                <a:latin typeface="+mn-ea"/>
              </a:rPr>
              <a:t>授業実践</a:t>
            </a:r>
            <a:endParaRPr lang="ja-JP" altLang="en-US" dirty="0"/>
          </a:p>
        </p:txBody>
      </p:sp>
      <p:sp>
        <p:nvSpPr>
          <p:cNvPr id="17" name="テキスト ボックス 16"/>
          <p:cNvSpPr txBox="1"/>
          <p:nvPr/>
        </p:nvSpPr>
        <p:spPr>
          <a:xfrm>
            <a:off x="698582" y="3247302"/>
            <a:ext cx="1765856" cy="461665"/>
          </a:xfrm>
          <a:prstGeom prst="rect">
            <a:avLst/>
          </a:prstGeom>
          <a:blipFill>
            <a:blip r:embed="rId5"/>
            <a:tile tx="0" ty="0" sx="100000" sy="100000" flip="none" algn="tl"/>
          </a:blipFill>
          <a:ln>
            <a:round/>
          </a:ln>
          <a:scene3d>
            <a:camera prst="orthographicFront"/>
            <a:lightRig rig="threePt" dir="t"/>
          </a:scene3d>
          <a:sp3d>
            <a:bevelB/>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2400" dirty="0">
                <a:solidFill>
                  <a:srgbClr val="FF0000"/>
                </a:solidFill>
              </a:rPr>
              <a:t>教材の提示</a:t>
            </a:r>
          </a:p>
        </p:txBody>
      </p:sp>
      <p:sp>
        <p:nvSpPr>
          <p:cNvPr id="19" name="テキスト ボックス 18"/>
          <p:cNvSpPr txBox="1"/>
          <p:nvPr/>
        </p:nvSpPr>
        <p:spPr>
          <a:xfrm>
            <a:off x="7311361" y="3212200"/>
            <a:ext cx="3299129" cy="461665"/>
          </a:xfrm>
          <a:prstGeom prst="rect">
            <a:avLst/>
          </a:prstGeom>
          <a:blipFill>
            <a:blip r:embed="rId5"/>
            <a:tile tx="0" ty="0" sx="100000" sy="100000" flip="none" algn="tl"/>
          </a:blipFill>
          <a:ln>
            <a:round/>
          </a:ln>
          <a:scene3d>
            <a:camera prst="orthographicFront"/>
            <a:lightRig rig="threePt" dir="t"/>
          </a:scene3d>
          <a:sp3d>
            <a:bevelB/>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2400" dirty="0">
                <a:solidFill>
                  <a:srgbClr val="FF0000"/>
                </a:solidFill>
              </a:rPr>
              <a:t>ノートとタブレットの併用</a:t>
            </a:r>
          </a:p>
        </p:txBody>
      </p:sp>
      <p:sp>
        <p:nvSpPr>
          <p:cNvPr id="20" name="テキスト ボックス 19"/>
          <p:cNvSpPr txBox="1"/>
          <p:nvPr/>
        </p:nvSpPr>
        <p:spPr>
          <a:xfrm>
            <a:off x="3290818" y="3745596"/>
            <a:ext cx="2889411" cy="461665"/>
          </a:xfrm>
          <a:prstGeom prst="rect">
            <a:avLst/>
          </a:prstGeom>
          <a:blipFill>
            <a:blip r:embed="rId5"/>
            <a:tile tx="0" ty="0" sx="100000" sy="100000" flip="none" algn="tl"/>
          </a:blipFill>
          <a:ln>
            <a:round/>
          </a:ln>
          <a:scene3d>
            <a:camera prst="orthographicFront"/>
            <a:lightRig rig="threePt" dir="t"/>
          </a:scene3d>
          <a:sp3d>
            <a:bevelB/>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ja-JP" altLang="en-US" sz="2400" dirty="0">
                <a:solidFill>
                  <a:srgbClr val="FF0000"/>
                </a:solidFill>
              </a:rPr>
              <a:t>発表・教え合い学習</a:t>
            </a:r>
            <a:endParaRPr kumimoji="1" lang="ja-JP" altLang="en-US" sz="2400" dirty="0">
              <a:solidFill>
                <a:srgbClr val="FF0000"/>
              </a:solidFill>
            </a:endParaRPr>
          </a:p>
        </p:txBody>
      </p:sp>
      <p:pic>
        <p:nvPicPr>
          <p:cNvPr id="14" name="図 13"/>
          <p:cNvPicPr>
            <a:picLocks noChangeAspect="1"/>
          </p:cNvPicPr>
          <p:nvPr/>
        </p:nvPicPr>
        <p:blipFill rotWithShape="1">
          <a:blip r:embed="rId6">
            <a:extLst>
              <a:ext uri="{28A0092B-C50C-407E-A947-70E740481C1C}">
                <a14:useLocalDpi xmlns:a14="http://schemas.microsoft.com/office/drawing/2010/main" val="0"/>
              </a:ext>
            </a:extLst>
          </a:blip>
          <a:srcRect l="11258" t="7044" r="17044" b="12075"/>
          <a:stretch/>
        </p:blipFill>
        <p:spPr>
          <a:xfrm>
            <a:off x="452975" y="3775211"/>
            <a:ext cx="2496832" cy="2112452"/>
          </a:xfrm>
          <a:prstGeom prst="rect">
            <a:avLst/>
          </a:prstGeom>
          <a:ln>
            <a:noFill/>
          </a:ln>
          <a:effectLst>
            <a:softEdge rad="112500"/>
          </a:effectLst>
        </p:spPr>
      </p:pic>
      <p:pic>
        <p:nvPicPr>
          <p:cNvPr id="16" name="図 15"/>
          <p:cNvPicPr>
            <a:picLocks noChangeAspect="1"/>
          </p:cNvPicPr>
          <p:nvPr/>
        </p:nvPicPr>
        <p:blipFill rotWithShape="1">
          <a:blip r:embed="rId7">
            <a:extLst>
              <a:ext uri="{28A0092B-C50C-407E-A947-70E740481C1C}">
                <a14:useLocalDpi xmlns:a14="http://schemas.microsoft.com/office/drawing/2010/main" val="0"/>
              </a:ext>
            </a:extLst>
          </a:blip>
          <a:srcRect l="27334" t="4562" r="25497" b="38609"/>
          <a:stretch/>
        </p:blipFill>
        <p:spPr>
          <a:xfrm>
            <a:off x="6643960" y="3808244"/>
            <a:ext cx="2317211" cy="2093777"/>
          </a:xfrm>
          <a:prstGeom prst="rect">
            <a:avLst/>
          </a:prstGeom>
          <a:ln>
            <a:noFill/>
          </a:ln>
          <a:effectLst>
            <a:softEdge rad="112500"/>
          </a:effectLst>
        </p:spPr>
      </p:pic>
      <p:pic>
        <p:nvPicPr>
          <p:cNvPr id="8" name="図 7"/>
          <p:cNvPicPr>
            <a:picLocks noChangeAspect="1"/>
          </p:cNvPicPr>
          <p:nvPr/>
        </p:nvPicPr>
        <p:blipFill rotWithShape="1">
          <a:blip r:embed="rId8">
            <a:extLst>
              <a:ext uri="{28A0092B-C50C-407E-A947-70E740481C1C}">
                <a14:useLocalDpi xmlns:a14="http://schemas.microsoft.com/office/drawing/2010/main" val="0"/>
              </a:ext>
            </a:extLst>
          </a:blip>
          <a:srcRect l="4276" t="7421" r="25346"/>
          <a:stretch/>
        </p:blipFill>
        <p:spPr>
          <a:xfrm>
            <a:off x="9087783" y="3778168"/>
            <a:ext cx="2116433" cy="2088063"/>
          </a:xfrm>
          <a:prstGeom prst="rect">
            <a:avLst/>
          </a:prstGeom>
          <a:ln>
            <a:noFill/>
          </a:ln>
          <a:effectLst>
            <a:softEdge rad="112500"/>
          </a:effectLst>
        </p:spPr>
      </p:pic>
      <p:pic>
        <p:nvPicPr>
          <p:cNvPr id="24" name="図 23"/>
          <p:cNvPicPr>
            <a:picLocks noChangeAspect="1"/>
          </p:cNvPicPr>
          <p:nvPr/>
        </p:nvPicPr>
        <p:blipFill rotWithShape="1">
          <a:blip r:embed="rId9">
            <a:extLst>
              <a:ext uri="{28A0092B-C50C-407E-A947-70E740481C1C}">
                <a14:useLocalDpi xmlns:a14="http://schemas.microsoft.com/office/drawing/2010/main" val="0"/>
              </a:ext>
            </a:extLst>
          </a:blip>
          <a:srcRect l="8933" t="8004" b="18878"/>
          <a:stretch/>
        </p:blipFill>
        <p:spPr>
          <a:xfrm>
            <a:off x="3021941" y="1293230"/>
            <a:ext cx="3943255" cy="2373236"/>
          </a:xfrm>
          <a:prstGeom prst="rect">
            <a:avLst/>
          </a:prstGeom>
          <a:ln>
            <a:noFill/>
          </a:ln>
          <a:effectLst>
            <a:softEdge rad="112500"/>
          </a:effectLst>
        </p:spPr>
      </p:pic>
      <p:pic>
        <p:nvPicPr>
          <p:cNvPr id="26" name="図 25"/>
          <p:cNvPicPr>
            <a:picLocks noChangeAspect="1"/>
          </p:cNvPicPr>
          <p:nvPr/>
        </p:nvPicPr>
        <p:blipFill rotWithShape="1">
          <a:blip r:embed="rId10">
            <a:extLst>
              <a:ext uri="{28A0092B-C50C-407E-A947-70E740481C1C}">
                <a14:useLocalDpi xmlns:a14="http://schemas.microsoft.com/office/drawing/2010/main" val="0"/>
              </a:ext>
            </a:extLst>
          </a:blip>
          <a:srcRect l="10975" t="14340" b="16981"/>
          <a:stretch/>
        </p:blipFill>
        <p:spPr>
          <a:xfrm>
            <a:off x="8122406" y="1112244"/>
            <a:ext cx="3347049" cy="1936583"/>
          </a:xfrm>
          <a:prstGeom prst="rect">
            <a:avLst/>
          </a:prstGeom>
          <a:ln>
            <a:noFill/>
          </a:ln>
          <a:effectLst>
            <a:softEdge rad="112500"/>
          </a:effectLst>
        </p:spPr>
      </p:pic>
      <p:sp>
        <p:nvSpPr>
          <p:cNvPr id="29" name="テキスト ボックス 28"/>
          <p:cNvSpPr txBox="1"/>
          <p:nvPr/>
        </p:nvSpPr>
        <p:spPr>
          <a:xfrm>
            <a:off x="11586882" y="1112279"/>
            <a:ext cx="450473" cy="3416320"/>
          </a:xfrm>
          <a:prstGeom prst="rect">
            <a:avLst/>
          </a:prstGeom>
          <a:blipFill>
            <a:blip r:embed="rId5"/>
            <a:tile tx="0" ty="0" sx="100000" sy="100000" flip="none" algn="tl"/>
          </a:blipFill>
          <a:ln>
            <a:round/>
          </a:ln>
          <a:scene3d>
            <a:camera prst="orthographicFront"/>
            <a:lightRig rig="threePt" dir="t"/>
          </a:scene3d>
          <a:sp3d>
            <a:bevelB/>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2400" dirty="0">
                <a:solidFill>
                  <a:srgbClr val="FF0000"/>
                </a:solidFill>
              </a:rPr>
              <a:t>モデル校の授業参観</a:t>
            </a:r>
          </a:p>
        </p:txBody>
      </p:sp>
    </p:spTree>
    <p:extLst>
      <p:ext uri="{BB962C8B-B14F-4D97-AF65-F5344CB8AC3E}">
        <p14:creationId xmlns:p14="http://schemas.microsoft.com/office/powerpoint/2010/main" val="575849632"/>
      </p:ext>
    </p:extLst>
  </p:cSld>
  <p:clrMapOvr>
    <a:masterClrMapping/>
  </p:clrMapOvr>
</p:sld>
</file>

<file path=ppt/theme/theme1.xml><?xml version="1.0" encoding="utf-8"?>
<a:theme xmlns:a="http://schemas.openxmlformats.org/drawingml/2006/main" name="Office テーマ">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4697</TotalTime>
  <Words>804</Words>
  <Application>Microsoft Office PowerPoint</Application>
  <PresentationFormat>ワイド画面</PresentationFormat>
  <Paragraphs>111</Paragraphs>
  <Slides>12</Slides>
  <Notes>5</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12</vt:i4>
      </vt:variant>
    </vt:vector>
  </HeadingPairs>
  <TitlesOfParts>
    <vt:vector size="21" baseType="lpstr">
      <vt:lpstr>BIZ UDPゴシック</vt:lpstr>
      <vt:lpstr>HGP創英角ﾎﾟｯﾌﾟ体</vt:lpstr>
      <vt:lpstr>HGS創英角ﾎﾟｯﾌﾟ体</vt:lpstr>
      <vt:lpstr>ＭＳ Ｐゴシック</vt:lpstr>
      <vt:lpstr>Arial</vt:lpstr>
      <vt:lpstr>Calibri</vt:lpstr>
      <vt:lpstr>Calibri Light</vt:lpstr>
      <vt:lpstr>Century</vt:lpstr>
      <vt:lpstr>Office テーマ</vt:lpstr>
      <vt:lpstr>佐倉市GIGAスクール構想の実現へ</vt:lpstr>
      <vt:lpstr>PowerPoint プレゼンテーション</vt:lpstr>
      <vt:lpstr>佐倉市GIGAスクール構想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佐倉市</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福山　聡</dc:creator>
  <cp:lastModifiedBy>里城　智仁</cp:lastModifiedBy>
  <cp:revision>168</cp:revision>
  <cp:lastPrinted>2024-05-13T06:49:22Z</cp:lastPrinted>
  <dcterms:created xsi:type="dcterms:W3CDTF">2020-11-24T02:39:42Z</dcterms:created>
  <dcterms:modified xsi:type="dcterms:W3CDTF">2025-05-20T23:58:01Z</dcterms:modified>
</cp:coreProperties>
</file>